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72"/>
  </p:notesMasterIdLst>
  <p:sldIdLst>
    <p:sldId id="368" r:id="rId3"/>
    <p:sldId id="369" r:id="rId4"/>
    <p:sldId id="375" r:id="rId5"/>
    <p:sldId id="370" r:id="rId6"/>
    <p:sldId id="371" r:id="rId7"/>
    <p:sldId id="343" r:id="rId8"/>
    <p:sldId id="374"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 id="360" r:id="rId26"/>
    <p:sldId id="361" r:id="rId27"/>
    <p:sldId id="362" r:id="rId28"/>
    <p:sldId id="363" r:id="rId29"/>
    <p:sldId id="364" r:id="rId30"/>
    <p:sldId id="365" r:id="rId31"/>
    <p:sldId id="332" r:id="rId32"/>
    <p:sldId id="257" r:id="rId33"/>
    <p:sldId id="258" r:id="rId34"/>
    <p:sldId id="259" r:id="rId35"/>
    <p:sldId id="260" r:id="rId36"/>
    <p:sldId id="261" r:id="rId37"/>
    <p:sldId id="262" r:id="rId38"/>
    <p:sldId id="276" r:id="rId39"/>
    <p:sldId id="376" r:id="rId40"/>
    <p:sldId id="372" r:id="rId41"/>
    <p:sldId id="373" r:id="rId42"/>
    <p:sldId id="334" r:id="rId43"/>
    <p:sldId id="277" r:id="rId44"/>
    <p:sldId id="278" r:id="rId45"/>
    <p:sldId id="279" r:id="rId46"/>
    <p:sldId id="282" r:id="rId47"/>
    <p:sldId id="335" r:id="rId48"/>
    <p:sldId id="337" r:id="rId49"/>
    <p:sldId id="338" r:id="rId50"/>
    <p:sldId id="284" r:id="rId51"/>
    <p:sldId id="328" r:id="rId52"/>
    <p:sldId id="287" r:id="rId53"/>
    <p:sldId id="288" r:id="rId54"/>
    <p:sldId id="304" r:id="rId55"/>
    <p:sldId id="305" r:id="rId56"/>
    <p:sldId id="323" r:id="rId57"/>
    <p:sldId id="324" r:id="rId58"/>
    <p:sldId id="325" r:id="rId59"/>
    <p:sldId id="316" r:id="rId60"/>
    <p:sldId id="326" r:id="rId61"/>
    <p:sldId id="308" r:id="rId62"/>
    <p:sldId id="339" r:id="rId63"/>
    <p:sldId id="341" r:id="rId64"/>
    <p:sldId id="340" r:id="rId65"/>
    <p:sldId id="311" r:id="rId66"/>
    <p:sldId id="312" r:id="rId67"/>
    <p:sldId id="314" r:id="rId68"/>
    <p:sldId id="319" r:id="rId69"/>
    <p:sldId id="320" r:id="rId70"/>
    <p:sldId id="321"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576" y="-96"/>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99A2D3-36FD-46C3-9174-7721E07B3988}" type="datetimeFigureOut">
              <a:rPr lang="en-US" smtClean="0"/>
              <a:pPr/>
              <a:t>1/27/2019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584361-D7ED-4BE4-87EC-FA95D93CA93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a:t>
            </a:r>
            <a:endParaRPr lang="en-US" dirty="0"/>
          </a:p>
        </p:txBody>
      </p:sp>
      <p:sp>
        <p:nvSpPr>
          <p:cNvPr id="4" name="Slide Number Placeholder 3"/>
          <p:cNvSpPr>
            <a:spLocks noGrp="1"/>
          </p:cNvSpPr>
          <p:nvPr>
            <p:ph type="sldNum" sz="quarter" idx="10"/>
          </p:nvPr>
        </p:nvSpPr>
        <p:spPr/>
        <p:txBody>
          <a:bodyPr/>
          <a:lstStyle/>
          <a:p>
            <a:fld id="{E01A9492-8895-4631-A202-F510E4D18A99}"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BF82B1-62CE-4446-891B-62584CA99008}" type="slidenum">
              <a:rPr lang="en-US"/>
              <a:pPr/>
              <a:t>39</a:t>
            </a:fld>
            <a:endParaRPr lang="en-US"/>
          </a:p>
        </p:txBody>
      </p:sp>
      <p:sp>
        <p:nvSpPr>
          <p:cNvPr id="99330" name="Rectangle 2"/>
          <p:cNvSpPr>
            <a:spLocks noGrp="1" noRot="1" noChangeAspect="1" noChangeArrowheads="1" noTextEdit="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p:spPr>
      </p:sp>
      <p:sp>
        <p:nvSpPr>
          <p:cNvPr id="99331" name="Rectangle 3"/>
          <p:cNvSpPr>
            <a:spLocks noGrp="1" noChangeArrowheads="1"/>
          </p:cNvSpPr>
          <p:nvPr>
            <p:ph type="body" idx="1"/>
          </p:nvPr>
        </p:nvSpPr>
        <p:spPr bwMode="auto">
          <a:xfrm>
            <a:off x="1047823" y="4291123"/>
            <a:ext cx="4619152" cy="3682432"/>
          </a:xfrm>
          <a:prstGeom prst="rect">
            <a:avLst/>
          </a:prstGeom>
          <a:noFill/>
          <a:ln cap="flat">
            <a:miter lim="800000"/>
            <a:headEnd/>
            <a:tailEnd/>
          </a:ln>
        </p:spPr>
        <p:txBody>
          <a:bodyPr lIns="91633" tIns="45816" rIns="91633" bIns="45816"/>
          <a:lstStyle/>
          <a:p>
            <a:pPr>
              <a:spcBef>
                <a:spcPct val="50000"/>
              </a:spcBef>
            </a:pPr>
            <a:r>
              <a:rPr lang="en-US" b="1" dirty="0">
                <a:latin typeface="Arial" charset="0"/>
              </a:rPr>
              <a:t>Hemodynamic Profile Assessment</a:t>
            </a:r>
          </a:p>
          <a:p>
            <a:pPr>
              <a:spcBef>
                <a:spcPct val="50000"/>
              </a:spcBef>
            </a:pPr>
            <a:r>
              <a:rPr lang="en-US" dirty="0">
                <a:latin typeface="Arial" charset="0"/>
              </a:rPr>
              <a:t>The hemodynamic profiles of patients with advanced HF are shown above. The majority (90%) of patients presenting with ADHF are volume overloaded (wet). These patients may have a cardiac index that is unchanged or decreased. Most patients with a decreased cardiac index have SVR, although a minority have unchanged or low SVR.</a:t>
            </a:r>
          </a:p>
          <a:p>
            <a:pPr>
              <a:spcBef>
                <a:spcPct val="50000"/>
              </a:spcBef>
            </a:pPr>
            <a:r>
              <a:rPr lang="en-US" dirty="0">
                <a:latin typeface="Arial" charset="0"/>
              </a:rPr>
              <a:t>The signs and symptoms of congestion include </a:t>
            </a:r>
            <a:r>
              <a:rPr lang="en-US" dirty="0" err="1">
                <a:latin typeface="Arial" charset="0"/>
              </a:rPr>
              <a:t>orthopnea</a:t>
            </a:r>
            <a:r>
              <a:rPr lang="en-US" dirty="0">
                <a:latin typeface="Arial" charset="0"/>
              </a:rPr>
              <a:t>, jugular venous distention, and peripheral edema. Signs and symptoms of low perfusion include narrow pulse pressure, cool extremities, and decreased mental status.</a:t>
            </a:r>
          </a:p>
          <a:p>
            <a:pPr>
              <a:spcBef>
                <a:spcPct val="50000"/>
              </a:spcBef>
            </a:pPr>
            <a:endParaRPr lang="en-US" dirty="0">
              <a:latin typeface="Arial" charset="0"/>
            </a:endParaRPr>
          </a:p>
          <a:p>
            <a:pPr>
              <a:spcBef>
                <a:spcPct val="50000"/>
              </a:spcBef>
            </a:pPr>
            <a:r>
              <a:rPr lang="en-US" dirty="0">
                <a:latin typeface="Arial" charset="0"/>
              </a:rPr>
              <a:t>Stevenson LW. </a:t>
            </a:r>
            <a:r>
              <a:rPr lang="en-US" i="1" dirty="0" err="1">
                <a:latin typeface="Arial" charset="0"/>
              </a:rPr>
              <a:t>Eur</a:t>
            </a:r>
            <a:r>
              <a:rPr lang="en-US" i="1" dirty="0">
                <a:latin typeface="Arial" charset="0"/>
              </a:rPr>
              <a:t> J Heart Fail</a:t>
            </a:r>
            <a:r>
              <a:rPr lang="en-US" dirty="0">
                <a:latin typeface="Arial" charset="0"/>
              </a:rPr>
              <a:t>. 1999;1:251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BE"/>
          </a:p>
        </p:txBody>
      </p:sp>
      <p:sp>
        <p:nvSpPr>
          <p:cNvPr id="4" name="Date Placeholder 3"/>
          <p:cNvSpPr>
            <a:spLocks noGrp="1"/>
          </p:cNvSpPr>
          <p:nvPr>
            <p:ph type="dt" sz="half" idx="10"/>
          </p:nvPr>
        </p:nvSpPr>
        <p:spPr/>
        <p:txBody>
          <a:bodyPr/>
          <a:lstStyle/>
          <a:p>
            <a:fld id="{6F0DA8BB-0D18-469F-8022-DD923457DE3A}" type="datetimeFigureOut">
              <a:rPr lang="nl-BE"/>
              <a:pPr/>
              <a:t>27/01/2019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pPr/>
              <a:t>‹#›</a:t>
            </a:fld>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pPr/>
              <a:t>27/01/2019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pPr/>
              <a:t>‹#›</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pPr/>
              <a:t>27/01/2019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pPr/>
              <a:t>‹#›</a:t>
            </a:fld>
            <a:endParaRPr lang="nl-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a:lstStyle/>
          <a:p>
            <a:pPr lvl="0"/>
            <a:endParaRPr lang="en-US" noProof="0" smtClean="0"/>
          </a:p>
        </p:txBody>
      </p:sp>
      <p:sp>
        <p:nvSpPr>
          <p:cNvPr id="5" name="Rectangle 11"/>
          <p:cNvSpPr>
            <a:spLocks noGrp="1" noChangeArrowheads="1"/>
          </p:cNvSpPr>
          <p:nvPr>
            <p:ph type="dt" sz="half" idx="10"/>
          </p:nvPr>
        </p:nvSpPr>
        <p:spPr>
          <a:ln/>
        </p:spPr>
        <p:txBody>
          <a:bodyPr/>
          <a:lstStyle>
            <a:lvl1pPr>
              <a:defRPr/>
            </a:lvl1pPr>
          </a:lstStyle>
          <a:p>
            <a:endParaRPr lang="en-US" altLang="en-US"/>
          </a:p>
        </p:txBody>
      </p:sp>
      <p:sp>
        <p:nvSpPr>
          <p:cNvPr id="6" name="Rectangle 12"/>
          <p:cNvSpPr>
            <a:spLocks noGrp="1" noChangeArrowheads="1"/>
          </p:cNvSpPr>
          <p:nvPr>
            <p:ph type="ftr" sz="quarter" idx="11"/>
          </p:nvPr>
        </p:nvSpPr>
        <p:spPr>
          <a:ln/>
        </p:spPr>
        <p:txBody>
          <a:bodyPr/>
          <a:lstStyle>
            <a:lvl1pPr>
              <a:defRPr/>
            </a:lvl1pPr>
          </a:lstStyle>
          <a:p>
            <a:endParaRPr lang="en-US" altLang="en-US"/>
          </a:p>
        </p:txBody>
      </p:sp>
      <p:sp>
        <p:nvSpPr>
          <p:cNvPr id="7" name="Rectangle 13"/>
          <p:cNvSpPr>
            <a:spLocks noGrp="1" noChangeArrowheads="1"/>
          </p:cNvSpPr>
          <p:nvPr>
            <p:ph type="sldNum" sz="quarter" idx="12"/>
          </p:nvPr>
        </p:nvSpPr>
        <p:spPr>
          <a:ln/>
        </p:spPr>
        <p:txBody>
          <a:bodyPr/>
          <a:lstStyle>
            <a:lvl1pPr>
              <a:defRPr/>
            </a:lvl1pPr>
          </a:lstStyle>
          <a:p>
            <a:fld id="{12FDD67E-ADC3-47CB-B523-FE13491DCFF4}" type="slidenum">
              <a:rPr lang="en-US" altLang="en-US"/>
              <a:pPr/>
              <a:t>‹#›</a:t>
            </a:fld>
            <a:endParaRPr lang="en-US" altLang="en-US"/>
          </a:p>
        </p:txBody>
      </p:sp>
    </p:spTree>
    <p:extLst>
      <p:ext uri="{BB962C8B-B14F-4D97-AF65-F5344CB8AC3E}">
        <p14:creationId xmlns:p14="http://schemas.microsoft.com/office/powerpoint/2010/main" xmlns="" val="1189306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6F0DA8BB-0D18-469F-8022-DD923457DE3A}" type="datetimeFigureOut">
              <a:rPr lang="nl-BE" smtClean="0"/>
              <a:pPr/>
              <a:t>27/01/2019</a:t>
            </a:fld>
            <a:endParaRPr lang="nl-BE"/>
          </a:p>
        </p:txBody>
      </p:sp>
      <p:sp>
        <p:nvSpPr>
          <p:cNvPr id="17" name="Footer Placeholder 16"/>
          <p:cNvSpPr>
            <a:spLocks noGrp="1"/>
          </p:cNvSpPr>
          <p:nvPr>
            <p:ph type="ftr" sz="quarter" idx="11"/>
          </p:nvPr>
        </p:nvSpPr>
        <p:spPr/>
        <p:txBody>
          <a:bodyPr/>
          <a:lstStyle>
            <a:extLst/>
          </a:lstStyle>
          <a:p>
            <a:endParaRPr lang="nl-BE"/>
          </a:p>
        </p:txBody>
      </p:sp>
      <p:sp>
        <p:nvSpPr>
          <p:cNvPr id="29" name="Slide Number Placeholder 28"/>
          <p:cNvSpPr>
            <a:spLocks noGrp="1"/>
          </p:cNvSpPr>
          <p:nvPr>
            <p:ph type="sldNum" sz="quarter" idx="12"/>
          </p:nvPr>
        </p:nvSpPr>
        <p:spPr/>
        <p:txBody>
          <a:bodyPr/>
          <a:lstStyle>
            <a:extLst/>
          </a:lstStyle>
          <a:p>
            <a:fld id="{B5274F97-0F13-42E5-9A1D-07478243785D}" type="slidenum">
              <a:rPr lang="nl-BE" smtClean="0"/>
              <a:pPr/>
              <a:t>‹#›</a:t>
            </a:fld>
            <a:endParaRPr lang="nl-BE"/>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F0DA8BB-0D18-469F-8022-DD923457DE3A}" type="datetimeFigureOut">
              <a:rPr lang="nl-BE" smtClean="0"/>
              <a:pPr/>
              <a:t>27/01/2019</a:t>
            </a:fld>
            <a:endParaRPr lang="nl-BE"/>
          </a:p>
        </p:txBody>
      </p:sp>
      <p:sp>
        <p:nvSpPr>
          <p:cNvPr id="5" name="Footer Placeholder 4"/>
          <p:cNvSpPr>
            <a:spLocks noGrp="1"/>
          </p:cNvSpPr>
          <p:nvPr>
            <p:ph type="ftr" sz="quarter" idx="11"/>
          </p:nvPr>
        </p:nvSpPr>
        <p:spPr/>
        <p:txBody>
          <a:bodyPr/>
          <a:lstStyle>
            <a:extLst/>
          </a:lstStyle>
          <a:p>
            <a:endParaRPr lang="nl-BE"/>
          </a:p>
        </p:txBody>
      </p:sp>
      <p:sp>
        <p:nvSpPr>
          <p:cNvPr id="6" name="Slide Number Placeholder 5"/>
          <p:cNvSpPr>
            <a:spLocks noGrp="1"/>
          </p:cNvSpPr>
          <p:nvPr>
            <p:ph type="sldNum" sz="quarter" idx="12"/>
          </p:nvPr>
        </p:nvSpPr>
        <p:spPr/>
        <p:txBody>
          <a:bodyPr/>
          <a:lstStyle>
            <a:extLst/>
          </a:lstStyle>
          <a:p>
            <a:fld id="{B5274F97-0F13-42E5-9A1D-07478243785D}" type="slidenum">
              <a:rPr lang="nl-BE" smtClean="0"/>
              <a:pPr/>
              <a:t>‹#›</a:t>
            </a:fld>
            <a:endParaRPr lang="nl-B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6F0DA8BB-0D18-469F-8022-DD923457DE3A}" type="datetimeFigureOut">
              <a:rPr lang="nl-BE" smtClean="0"/>
              <a:pPr/>
              <a:t>27/01/2019</a:t>
            </a:fld>
            <a:endParaRPr lang="nl-BE"/>
          </a:p>
        </p:txBody>
      </p:sp>
      <p:sp>
        <p:nvSpPr>
          <p:cNvPr id="5" name="Footer Placeholder 4"/>
          <p:cNvSpPr>
            <a:spLocks noGrp="1"/>
          </p:cNvSpPr>
          <p:nvPr>
            <p:ph type="ftr" sz="quarter" idx="11"/>
          </p:nvPr>
        </p:nvSpPr>
        <p:spPr/>
        <p:txBody>
          <a:bodyPr/>
          <a:lstStyle>
            <a:extLst/>
          </a:lstStyle>
          <a:p>
            <a:endParaRPr lang="nl-BE"/>
          </a:p>
        </p:txBody>
      </p:sp>
      <p:sp>
        <p:nvSpPr>
          <p:cNvPr id="6" name="Slide Number Placeholder 5"/>
          <p:cNvSpPr>
            <a:spLocks noGrp="1"/>
          </p:cNvSpPr>
          <p:nvPr>
            <p:ph type="sldNum" sz="quarter" idx="12"/>
          </p:nvPr>
        </p:nvSpPr>
        <p:spPr/>
        <p:txBody>
          <a:bodyPr/>
          <a:lstStyle>
            <a:extLst/>
          </a:lstStyle>
          <a:p>
            <a:fld id="{B5274F97-0F13-42E5-9A1D-07478243785D}" type="slidenum">
              <a:rPr lang="nl-BE" smtClean="0"/>
              <a:pPr/>
              <a:t>‹#›</a:t>
            </a:fld>
            <a:endParaRPr lang="nl-BE"/>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F0DA8BB-0D18-469F-8022-DD923457DE3A}" type="datetimeFigureOut">
              <a:rPr lang="nl-BE" smtClean="0"/>
              <a:pPr/>
              <a:t>27/01/2019</a:t>
            </a:fld>
            <a:endParaRPr lang="nl-BE"/>
          </a:p>
        </p:txBody>
      </p:sp>
      <p:sp>
        <p:nvSpPr>
          <p:cNvPr id="6" name="Footer Placeholder 5"/>
          <p:cNvSpPr>
            <a:spLocks noGrp="1"/>
          </p:cNvSpPr>
          <p:nvPr>
            <p:ph type="ftr" sz="quarter" idx="11"/>
          </p:nvPr>
        </p:nvSpPr>
        <p:spPr/>
        <p:txBody>
          <a:bodyPr/>
          <a:lstStyle>
            <a:extLst/>
          </a:lstStyle>
          <a:p>
            <a:endParaRPr lang="nl-BE"/>
          </a:p>
        </p:txBody>
      </p:sp>
      <p:sp>
        <p:nvSpPr>
          <p:cNvPr id="7" name="Slide Number Placeholder 6"/>
          <p:cNvSpPr>
            <a:spLocks noGrp="1"/>
          </p:cNvSpPr>
          <p:nvPr>
            <p:ph type="sldNum" sz="quarter" idx="12"/>
          </p:nvPr>
        </p:nvSpPr>
        <p:spPr/>
        <p:txBody>
          <a:bodyPr/>
          <a:lstStyle>
            <a:extLst/>
          </a:lstStyle>
          <a:p>
            <a:fld id="{B5274F97-0F13-42E5-9A1D-07478243785D}" type="slidenum">
              <a:rPr lang="nl-BE" smtClean="0"/>
              <a:pPr/>
              <a:t>‹#›</a:t>
            </a:fld>
            <a:endParaRPr lang="nl-B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F0DA8BB-0D18-469F-8022-DD923457DE3A}" type="datetimeFigureOut">
              <a:rPr lang="nl-BE" smtClean="0"/>
              <a:pPr/>
              <a:t>27/01/2019</a:t>
            </a:fld>
            <a:endParaRPr lang="nl-BE"/>
          </a:p>
        </p:txBody>
      </p:sp>
      <p:sp>
        <p:nvSpPr>
          <p:cNvPr id="8" name="Footer Placeholder 7"/>
          <p:cNvSpPr>
            <a:spLocks noGrp="1"/>
          </p:cNvSpPr>
          <p:nvPr>
            <p:ph type="ftr" sz="quarter" idx="11"/>
          </p:nvPr>
        </p:nvSpPr>
        <p:spPr/>
        <p:txBody>
          <a:bodyPr/>
          <a:lstStyle>
            <a:extLst/>
          </a:lstStyle>
          <a:p>
            <a:endParaRPr lang="nl-BE"/>
          </a:p>
        </p:txBody>
      </p:sp>
      <p:sp>
        <p:nvSpPr>
          <p:cNvPr id="9" name="Slide Number Placeholder 8"/>
          <p:cNvSpPr>
            <a:spLocks noGrp="1"/>
          </p:cNvSpPr>
          <p:nvPr>
            <p:ph type="sldNum" sz="quarter" idx="12"/>
          </p:nvPr>
        </p:nvSpPr>
        <p:spPr/>
        <p:txBody>
          <a:bodyPr/>
          <a:lstStyle>
            <a:extLst/>
          </a:lstStyle>
          <a:p>
            <a:fld id="{B5274F97-0F13-42E5-9A1D-07478243785D}" type="slidenum">
              <a:rPr lang="nl-BE" smtClean="0"/>
              <a:pPr/>
              <a:t>‹#›</a:t>
            </a:fld>
            <a:endParaRPr lang="nl-BE"/>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6F0DA8BB-0D18-469F-8022-DD923457DE3A}" type="datetimeFigureOut">
              <a:rPr lang="nl-BE" smtClean="0"/>
              <a:pPr/>
              <a:t>27/01/2019</a:t>
            </a:fld>
            <a:endParaRPr lang="nl-BE"/>
          </a:p>
        </p:txBody>
      </p:sp>
      <p:sp>
        <p:nvSpPr>
          <p:cNvPr id="4" name="Footer Placeholder 3"/>
          <p:cNvSpPr>
            <a:spLocks noGrp="1"/>
          </p:cNvSpPr>
          <p:nvPr>
            <p:ph type="ftr" sz="quarter" idx="11"/>
          </p:nvPr>
        </p:nvSpPr>
        <p:spPr/>
        <p:txBody>
          <a:bodyPr/>
          <a:lstStyle>
            <a:extLst/>
          </a:lstStyle>
          <a:p>
            <a:endParaRPr lang="nl-BE"/>
          </a:p>
        </p:txBody>
      </p:sp>
      <p:sp>
        <p:nvSpPr>
          <p:cNvPr id="5" name="Slide Number Placeholder 4"/>
          <p:cNvSpPr>
            <a:spLocks noGrp="1"/>
          </p:cNvSpPr>
          <p:nvPr>
            <p:ph type="sldNum" sz="quarter" idx="12"/>
          </p:nvPr>
        </p:nvSpPr>
        <p:spPr/>
        <p:txBody>
          <a:bodyPr/>
          <a:lstStyle>
            <a:extLst/>
          </a:lstStyle>
          <a:p>
            <a:fld id="{B5274F97-0F13-42E5-9A1D-07478243785D}" type="slidenum">
              <a:rPr lang="nl-BE" smtClean="0"/>
              <a:pPr/>
              <a:t>‹#›</a:t>
            </a:fld>
            <a:endParaRPr lang="nl-B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6F0DA8BB-0D18-469F-8022-DD923457DE3A}" type="datetimeFigureOut">
              <a:rPr lang="nl-BE" smtClean="0"/>
              <a:pPr/>
              <a:t>27/01/2019</a:t>
            </a:fld>
            <a:endParaRPr lang="nl-BE"/>
          </a:p>
        </p:txBody>
      </p:sp>
      <p:sp>
        <p:nvSpPr>
          <p:cNvPr id="3" name="Footer Placeholder 2"/>
          <p:cNvSpPr>
            <a:spLocks noGrp="1"/>
          </p:cNvSpPr>
          <p:nvPr>
            <p:ph type="ftr" sz="quarter" idx="11"/>
          </p:nvPr>
        </p:nvSpPr>
        <p:spPr/>
        <p:txBody>
          <a:bodyPr/>
          <a:lstStyle>
            <a:extLst/>
          </a:lstStyle>
          <a:p>
            <a:endParaRPr lang="nl-BE"/>
          </a:p>
        </p:txBody>
      </p:sp>
      <p:sp>
        <p:nvSpPr>
          <p:cNvPr id="4" name="Slide Number Placeholder 3"/>
          <p:cNvSpPr>
            <a:spLocks noGrp="1"/>
          </p:cNvSpPr>
          <p:nvPr>
            <p:ph type="sldNum" sz="quarter" idx="12"/>
          </p:nvPr>
        </p:nvSpPr>
        <p:spPr/>
        <p:txBody>
          <a:bodyPr/>
          <a:lstStyle>
            <a:extLst/>
          </a:lstStyle>
          <a:p>
            <a:fld id="{B5274F97-0F13-42E5-9A1D-07478243785D}" type="slidenum">
              <a:rPr lang="nl-BE" smtClean="0"/>
              <a:pPr/>
              <a:t>‹#›</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10"/>
          </p:nvPr>
        </p:nvSpPr>
        <p:spPr/>
        <p:txBody>
          <a:bodyPr/>
          <a:lstStyle/>
          <a:p>
            <a:fld id="{6F0DA8BB-0D18-469F-8022-DD923457DE3A}" type="datetimeFigureOut">
              <a:rPr lang="nl-BE"/>
              <a:pPr/>
              <a:t>27/01/2019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pPr/>
              <a:t>‹#›</a:t>
            </a:fld>
            <a:endParaRPr lang="nl-B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6F0DA8BB-0D18-469F-8022-DD923457DE3A}" type="datetimeFigureOut">
              <a:rPr lang="nl-BE" smtClean="0"/>
              <a:pPr/>
              <a:t>27/01/2019</a:t>
            </a:fld>
            <a:endParaRPr lang="nl-BE"/>
          </a:p>
        </p:txBody>
      </p:sp>
      <p:sp>
        <p:nvSpPr>
          <p:cNvPr id="6" name="Footer Placeholder 5"/>
          <p:cNvSpPr>
            <a:spLocks noGrp="1"/>
          </p:cNvSpPr>
          <p:nvPr>
            <p:ph type="ftr" sz="quarter" idx="11"/>
          </p:nvPr>
        </p:nvSpPr>
        <p:spPr/>
        <p:txBody>
          <a:bodyPr/>
          <a:lstStyle>
            <a:extLst/>
          </a:lstStyle>
          <a:p>
            <a:endParaRPr lang="nl-BE"/>
          </a:p>
        </p:txBody>
      </p:sp>
      <p:sp>
        <p:nvSpPr>
          <p:cNvPr id="7" name="Slide Number Placeholder 6"/>
          <p:cNvSpPr>
            <a:spLocks noGrp="1"/>
          </p:cNvSpPr>
          <p:nvPr>
            <p:ph type="sldNum" sz="quarter" idx="12"/>
          </p:nvPr>
        </p:nvSpPr>
        <p:spPr/>
        <p:txBody>
          <a:bodyPr/>
          <a:lstStyle>
            <a:extLst/>
          </a:lstStyle>
          <a:p>
            <a:fld id="{B5274F97-0F13-42E5-9A1D-07478243785D}" type="slidenum">
              <a:rPr lang="nl-BE" smtClean="0"/>
              <a:pPr/>
              <a:t>‹#›</a:t>
            </a:fld>
            <a:endParaRPr lang="nl-B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6F0DA8BB-0D18-469F-8022-DD923457DE3A}" type="datetimeFigureOut">
              <a:rPr lang="nl-BE" smtClean="0"/>
              <a:pPr/>
              <a:t>27/01/2019</a:t>
            </a:fld>
            <a:endParaRPr lang="nl-BE"/>
          </a:p>
        </p:txBody>
      </p:sp>
      <p:sp>
        <p:nvSpPr>
          <p:cNvPr id="6" name="Footer Placeholder 5"/>
          <p:cNvSpPr>
            <a:spLocks noGrp="1"/>
          </p:cNvSpPr>
          <p:nvPr>
            <p:ph type="ftr" sz="quarter" idx="11"/>
          </p:nvPr>
        </p:nvSpPr>
        <p:spPr>
          <a:xfrm>
            <a:off x="914400" y="55499"/>
            <a:ext cx="5562600" cy="365125"/>
          </a:xfrm>
        </p:spPr>
        <p:txBody>
          <a:bodyPr/>
          <a:lstStyle>
            <a:extLst/>
          </a:lstStyle>
          <a:p>
            <a:endParaRPr lang="nl-BE"/>
          </a:p>
        </p:txBody>
      </p:sp>
      <p:sp>
        <p:nvSpPr>
          <p:cNvPr id="7" name="Slide Number Placeholder 6"/>
          <p:cNvSpPr>
            <a:spLocks noGrp="1"/>
          </p:cNvSpPr>
          <p:nvPr>
            <p:ph type="sldNum" sz="quarter" idx="12"/>
          </p:nvPr>
        </p:nvSpPr>
        <p:spPr>
          <a:xfrm>
            <a:off x="8610600" y="55499"/>
            <a:ext cx="457200" cy="365125"/>
          </a:xfrm>
        </p:spPr>
        <p:txBody>
          <a:bodyPr/>
          <a:lstStyle>
            <a:extLst/>
          </a:lstStyle>
          <a:p>
            <a:fld id="{B5274F97-0F13-42E5-9A1D-07478243785D}" type="slidenum">
              <a:rPr lang="nl-BE" smtClean="0"/>
              <a:pPr/>
              <a:t>‹#›</a:t>
            </a:fld>
            <a:endParaRPr lang="nl-B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F0DA8BB-0D18-469F-8022-DD923457DE3A}" type="datetimeFigureOut">
              <a:rPr lang="nl-BE" smtClean="0"/>
              <a:pPr/>
              <a:t>27/01/2019</a:t>
            </a:fld>
            <a:endParaRPr lang="nl-BE"/>
          </a:p>
        </p:txBody>
      </p:sp>
      <p:sp>
        <p:nvSpPr>
          <p:cNvPr id="5" name="Footer Placeholder 4"/>
          <p:cNvSpPr>
            <a:spLocks noGrp="1"/>
          </p:cNvSpPr>
          <p:nvPr>
            <p:ph type="ftr" sz="quarter" idx="11"/>
          </p:nvPr>
        </p:nvSpPr>
        <p:spPr/>
        <p:txBody>
          <a:bodyPr/>
          <a:lstStyle>
            <a:extLst/>
          </a:lstStyle>
          <a:p>
            <a:endParaRPr lang="nl-BE"/>
          </a:p>
        </p:txBody>
      </p:sp>
      <p:sp>
        <p:nvSpPr>
          <p:cNvPr id="6" name="Slide Number Placeholder 5"/>
          <p:cNvSpPr>
            <a:spLocks noGrp="1"/>
          </p:cNvSpPr>
          <p:nvPr>
            <p:ph type="sldNum" sz="quarter" idx="12"/>
          </p:nvPr>
        </p:nvSpPr>
        <p:spPr/>
        <p:txBody>
          <a:bodyPr/>
          <a:lstStyle>
            <a:extLst/>
          </a:lstStyle>
          <a:p>
            <a:fld id="{B5274F97-0F13-42E5-9A1D-07478243785D}" type="slidenum">
              <a:rPr lang="nl-BE" smtClean="0"/>
              <a:pPr/>
              <a:t>‹#›</a:t>
            </a:fld>
            <a:endParaRPr lang="nl-B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6F0DA8BB-0D18-469F-8022-DD923457DE3A}" type="datetimeFigureOut">
              <a:rPr lang="nl-BE" smtClean="0"/>
              <a:pPr/>
              <a:t>27/01/2019</a:t>
            </a:fld>
            <a:endParaRPr lang="nl-BE"/>
          </a:p>
        </p:txBody>
      </p:sp>
      <p:sp>
        <p:nvSpPr>
          <p:cNvPr id="5" name="Footer Placeholder 4"/>
          <p:cNvSpPr>
            <a:spLocks noGrp="1"/>
          </p:cNvSpPr>
          <p:nvPr>
            <p:ph type="ftr" sz="quarter" idx="11"/>
          </p:nvPr>
        </p:nvSpPr>
        <p:spPr/>
        <p:txBody>
          <a:bodyPr/>
          <a:lstStyle>
            <a:extLst/>
          </a:lstStyle>
          <a:p>
            <a:endParaRPr lang="nl-BE"/>
          </a:p>
        </p:txBody>
      </p:sp>
      <p:sp>
        <p:nvSpPr>
          <p:cNvPr id="6" name="Slide Number Placeholder 5"/>
          <p:cNvSpPr>
            <a:spLocks noGrp="1"/>
          </p:cNvSpPr>
          <p:nvPr>
            <p:ph type="sldNum" sz="quarter" idx="12"/>
          </p:nvPr>
        </p:nvSpPr>
        <p:spPr/>
        <p:txBody>
          <a:bodyPr/>
          <a:lstStyle>
            <a:extLst/>
          </a:lstStyle>
          <a:p>
            <a:fld id="{B5274F97-0F13-42E5-9A1D-07478243785D}" type="slidenum">
              <a:rPr lang="nl-BE" smtClean="0"/>
              <a:pPr/>
              <a:t>‹#›</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0DA8BB-0D18-469F-8022-DD923457DE3A}" type="datetimeFigureOut">
              <a:rPr lang="nl-BE"/>
              <a:pPr/>
              <a:t>27/01/2019</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B5274F97-0F13-42E5-9A1D-07478243785D}" type="slidenum">
              <a:rPr lang="nl-BE"/>
              <a:pPr/>
              <a:t>‹#›</a:t>
            </a:fld>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p:cNvSpPr>
            <a:spLocks noGrp="1"/>
          </p:cNvSpPr>
          <p:nvPr>
            <p:ph type="dt" sz="half" idx="10"/>
          </p:nvPr>
        </p:nvSpPr>
        <p:spPr/>
        <p:txBody>
          <a:bodyPr/>
          <a:lstStyle/>
          <a:p>
            <a:fld id="{6F0DA8BB-0D18-469F-8022-DD923457DE3A}" type="datetimeFigureOut">
              <a:rPr lang="nl-BE"/>
              <a:pPr/>
              <a:t>27/01/2019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pPr/>
              <a:t>‹#›</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p:cNvSpPr>
            <a:spLocks noGrp="1"/>
          </p:cNvSpPr>
          <p:nvPr>
            <p:ph type="dt" sz="half" idx="10"/>
          </p:nvPr>
        </p:nvSpPr>
        <p:spPr/>
        <p:txBody>
          <a:bodyPr/>
          <a:lstStyle/>
          <a:p>
            <a:fld id="{6F0DA8BB-0D18-469F-8022-DD923457DE3A}" type="datetimeFigureOut">
              <a:rPr lang="nl-BE"/>
              <a:pPr/>
              <a:t>27/01/2019</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B5274F97-0F13-42E5-9A1D-07478243785D}" type="slidenum">
              <a:rPr lang="nl-BE"/>
              <a:pPr/>
              <a:t>‹#›</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BE"/>
          </a:p>
        </p:txBody>
      </p:sp>
      <p:sp>
        <p:nvSpPr>
          <p:cNvPr id="3" name="Date Placeholder 2"/>
          <p:cNvSpPr>
            <a:spLocks noGrp="1"/>
          </p:cNvSpPr>
          <p:nvPr>
            <p:ph type="dt" sz="half" idx="10"/>
          </p:nvPr>
        </p:nvSpPr>
        <p:spPr/>
        <p:txBody>
          <a:bodyPr/>
          <a:lstStyle/>
          <a:p>
            <a:fld id="{6F0DA8BB-0D18-469F-8022-DD923457DE3A}" type="datetimeFigureOut">
              <a:rPr lang="nl-BE"/>
              <a:pPr/>
              <a:t>27/01/2019</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B5274F97-0F13-42E5-9A1D-07478243785D}" type="slidenum">
              <a:rPr lang="nl-BE"/>
              <a:pPr/>
              <a:t>‹#›</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0DA8BB-0D18-469F-8022-DD923457DE3A}" type="datetimeFigureOut">
              <a:rPr lang="nl-BE"/>
              <a:pPr/>
              <a:t>27/01/2019</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B5274F97-0F13-42E5-9A1D-07478243785D}" type="slidenum">
              <a:rPr lang="nl-BE"/>
              <a:pPr/>
              <a:t>‹#›</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a:pPr/>
              <a:t>27/01/2019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pPr/>
              <a:t>‹#›</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0DA8BB-0D18-469F-8022-DD923457DE3A}" type="datetimeFigureOut">
              <a:rPr lang="nl-BE"/>
              <a:pPr/>
              <a:t>27/01/2019</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B5274F97-0F13-42E5-9A1D-07478243785D}" type="slidenum">
              <a:rPr lang="nl-BE"/>
              <a:pPr/>
              <a:t>‹#›</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30DBB-9FD5-43E7-88F1-55A569E9525E}" type="datetimeFigureOut">
              <a:rPr lang="nl-BE"/>
              <a:pPr/>
              <a:t>27/01/2019</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336665-E7E9-4861-9ADF-F11A47CBAD79}" type="slidenum">
              <a:rPr lang="nl-BE"/>
              <a:pPr/>
              <a:t>‹#›</a:t>
            </a:fld>
            <a:endParaRPr 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C6430DBB-9FD5-43E7-88F1-55A569E9525E}" type="datetimeFigureOut">
              <a:rPr lang="nl-BE" smtClean="0"/>
              <a:pPr/>
              <a:t>27/01/2019</a:t>
            </a:fld>
            <a:endParaRPr lang="nl-BE"/>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nl-BE"/>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E336665-E7E9-4861-9ADF-F11A47CBAD79}" type="slidenum">
              <a:rPr lang="nl-BE" smtClean="0"/>
              <a:pPr/>
              <a:t>‹#›</a:t>
            </a:fld>
            <a:endParaRPr lang="nl-BE"/>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media/media2.mp4"/><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2.xml"/><Relationship Id="rId1" Type="http://schemas.openxmlformats.org/officeDocument/2006/relationships/video" Target="../media/media3.mp4"/><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s>
</file>

<file path=ppt/slides/_rels/slide5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slideLayout" Target="../slideLayouts/slideLayout2.xml"/><Relationship Id="rId1" Type="http://schemas.openxmlformats.org/officeDocument/2006/relationships/video" Target="../media/media4.mp4"/><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microsoft.com/office/2007/relationships/media" Target="../media/media5.mp4"/><Relationship Id="rId2" Type="http://schemas.openxmlformats.org/officeDocument/2006/relationships/slideLayout" Target="../slideLayouts/slideLayout2.xml"/><Relationship Id="rId1" Type="http://schemas.openxmlformats.org/officeDocument/2006/relationships/video" Target="../media/media5.mp4"/><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microsoft.com/office/2007/relationships/media" Target="../media/media6.mp4"/><Relationship Id="rId2" Type="http://schemas.openxmlformats.org/officeDocument/2006/relationships/slideLayout" Target="../slideLayouts/slideLayout2.xml"/><Relationship Id="rId1" Type="http://schemas.openxmlformats.org/officeDocument/2006/relationships/video" Target="../media/media6.mp4"/><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277" y="923193"/>
            <a:ext cx="8669215" cy="2677258"/>
          </a:xfrm>
        </p:spPr>
        <p:txBody>
          <a:bodyPr>
            <a:normAutofit fontScale="90000"/>
          </a:bodyPr>
          <a:lstStyle/>
          <a:p>
            <a:r>
              <a:rPr lang="en-US" b="1" dirty="0" smtClean="0">
                <a:latin typeface="Times New Roman" pitchFamily="18" charset="0"/>
                <a:cs typeface="Times New Roman" pitchFamily="18" charset="0"/>
              </a:rPr>
              <a:t>Re-thinking in shock resuscitation endpoints</a:t>
            </a:r>
            <a:r>
              <a:rPr lang="en-US" sz="4000" b="1" dirty="0" smtClean="0">
                <a:latin typeface="Times New Roman"/>
                <a:cs typeface="Times New Roman"/>
              </a:rPr>
              <a:t/>
            </a:r>
            <a:br>
              <a:rPr lang="en-US" sz="4000" b="1" dirty="0" smtClean="0">
                <a:latin typeface="Times New Roman"/>
                <a:cs typeface="Times New Roman"/>
              </a:rPr>
            </a:br>
            <a:r>
              <a:rPr lang="en-US" b="1" dirty="0" err="1" smtClean="0">
                <a:latin typeface="Times New Roman" panose="02020603050405020304" pitchFamily="18" charset="0"/>
                <a:cs typeface="Times New Roman" panose="02020603050405020304" pitchFamily="18" charset="0"/>
              </a:rPr>
              <a:t>Echocardiographic</a:t>
            </a:r>
            <a:r>
              <a:rPr lang="en-US" b="1" dirty="0" smtClean="0">
                <a:latin typeface="Times New Roman" panose="02020603050405020304" pitchFamily="18" charset="0"/>
                <a:cs typeface="Times New Roman" panose="02020603050405020304" pitchFamily="18" charset="0"/>
              </a:rPr>
              <a:t> Approach to Shock</a:t>
            </a:r>
            <a:endParaRPr lang="en-US" sz="4900" b="1" dirty="0">
              <a:solidFill>
                <a:srgbClr val="7030A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62707" y="4563208"/>
            <a:ext cx="8317523" cy="1752600"/>
          </a:xfrm>
        </p:spPr>
        <p:txBody>
          <a:bodyPr>
            <a:normAutofit fontScale="85000" lnSpcReduction="20000"/>
          </a:bodyPr>
          <a:lstStyle/>
          <a:p>
            <a:r>
              <a:rPr lang="en-US" b="1" i="1" dirty="0" smtClean="0">
                <a:solidFill>
                  <a:srgbClr val="FF0000"/>
                </a:solidFill>
                <a:latin typeface="Times New Roman" panose="02020603050405020304" pitchFamily="18" charset="0"/>
                <a:cs typeface="Times New Roman" panose="02020603050405020304" pitchFamily="18" charset="0"/>
              </a:rPr>
              <a:t>Rasoul Azarfarin</a:t>
            </a:r>
          </a:p>
          <a:p>
            <a:r>
              <a:rPr lang="en-US" b="1" i="1" dirty="0" smtClean="0">
                <a:solidFill>
                  <a:srgbClr val="FF0000"/>
                </a:solidFill>
                <a:latin typeface="Times New Roman" panose="02020603050405020304" pitchFamily="18" charset="0"/>
                <a:cs typeface="Times New Roman" panose="02020603050405020304" pitchFamily="18" charset="0"/>
              </a:rPr>
              <a:t>Prof. of Anesthesiology MD, FACC</a:t>
            </a:r>
          </a:p>
          <a:p>
            <a:r>
              <a:rPr lang="en-US" b="1" i="1" dirty="0" err="1" smtClean="0">
                <a:solidFill>
                  <a:srgbClr val="FF0000"/>
                </a:solidFill>
                <a:latin typeface="Times New Roman" panose="02020603050405020304" pitchFamily="18" charset="0"/>
                <a:cs typeface="Times New Roman" panose="02020603050405020304" pitchFamily="18" charset="0"/>
              </a:rPr>
              <a:t>Rajaie</a:t>
            </a:r>
            <a:r>
              <a:rPr lang="en-US" b="1" i="1" dirty="0" smtClean="0">
                <a:solidFill>
                  <a:srgbClr val="FF0000"/>
                </a:solidFill>
                <a:latin typeface="Times New Roman" panose="02020603050405020304" pitchFamily="18" charset="0"/>
                <a:cs typeface="Times New Roman" panose="02020603050405020304" pitchFamily="18" charset="0"/>
              </a:rPr>
              <a:t> Cardiovascular Medical &amp; </a:t>
            </a:r>
            <a:r>
              <a:rPr lang="en-US" b="1" i="1" dirty="0" err="1" smtClean="0">
                <a:solidFill>
                  <a:srgbClr val="FF0000"/>
                </a:solidFill>
                <a:latin typeface="Times New Roman" panose="02020603050405020304" pitchFamily="18" charset="0"/>
                <a:cs typeface="Times New Roman" panose="02020603050405020304" pitchFamily="18" charset="0"/>
              </a:rPr>
              <a:t>Rearch</a:t>
            </a:r>
            <a:r>
              <a:rPr lang="en-US" b="1" i="1" dirty="0" smtClean="0">
                <a:solidFill>
                  <a:srgbClr val="FF0000"/>
                </a:solidFill>
                <a:latin typeface="Times New Roman" panose="02020603050405020304" pitchFamily="18" charset="0"/>
                <a:cs typeface="Times New Roman" panose="02020603050405020304" pitchFamily="18" charset="0"/>
              </a:rPr>
              <a:t> Center</a:t>
            </a:r>
          </a:p>
          <a:p>
            <a:r>
              <a:rPr lang="en-US" b="1" i="1" dirty="0" smtClean="0">
                <a:solidFill>
                  <a:srgbClr val="FF0000"/>
                </a:solidFill>
                <a:latin typeface="Times New Roman" panose="02020603050405020304" pitchFamily="18" charset="0"/>
                <a:cs typeface="Times New Roman" panose="02020603050405020304" pitchFamily="18" charset="0"/>
              </a:rPr>
              <a:t>Jan 18 2019</a:t>
            </a:r>
          </a:p>
        </p:txBody>
      </p:sp>
    </p:spTree>
    <p:extLst>
      <p:ext uri="{BB962C8B-B14F-4D97-AF65-F5344CB8AC3E}">
        <p14:creationId xmlns:p14="http://schemas.microsoft.com/office/powerpoint/2010/main" xmlns="" val="4260888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274638"/>
            <a:ext cx="8581996" cy="868362"/>
          </a:xfrm>
        </p:spPr>
        <p:txBody>
          <a:bodyPr/>
          <a:lstStyle/>
          <a:p>
            <a:pPr algn="l"/>
            <a:r>
              <a:rPr lang="en-US" b="1" dirty="0" smtClean="0"/>
              <a:t>Resuscitation Endpoints</a:t>
            </a:r>
            <a:endParaRPr lang="en-US" b="1" dirty="0"/>
          </a:p>
        </p:txBody>
      </p:sp>
      <p:sp>
        <p:nvSpPr>
          <p:cNvPr id="3" name="Content Placeholder 2"/>
          <p:cNvSpPr>
            <a:spLocks noGrp="1"/>
          </p:cNvSpPr>
          <p:nvPr>
            <p:ph idx="1"/>
          </p:nvPr>
        </p:nvSpPr>
        <p:spPr>
          <a:xfrm>
            <a:off x="0" y="1371600"/>
            <a:ext cx="9144000" cy="5410200"/>
          </a:xfrm>
        </p:spPr>
        <p:txBody>
          <a:bodyPr>
            <a:normAutofit/>
          </a:bodyPr>
          <a:lstStyle/>
          <a:p>
            <a:pPr algn="just"/>
            <a:r>
              <a:rPr lang="en-US" dirty="0" smtClean="0"/>
              <a:t>Restoration of tissue perfusion is the ultimate goal of resuscitation.</a:t>
            </a:r>
          </a:p>
          <a:p>
            <a:pPr algn="just"/>
            <a:r>
              <a:rPr lang="en-US" dirty="0" smtClean="0"/>
              <a:t>Current recommendations suggest targeting:</a:t>
            </a:r>
          </a:p>
          <a:p>
            <a:pPr algn="just"/>
            <a:r>
              <a:rPr lang="en-US" dirty="0" smtClean="0"/>
              <a:t>a mean arterial blood pressure of </a:t>
            </a:r>
            <a:r>
              <a:rPr lang="en-US" b="1" dirty="0" smtClean="0">
                <a:solidFill>
                  <a:srgbClr val="FF0000"/>
                </a:solidFill>
              </a:rPr>
              <a:t>at least 65 mm Hg</a:t>
            </a:r>
          </a:p>
          <a:p>
            <a:pPr algn="just"/>
            <a:r>
              <a:rPr lang="en-US" dirty="0" smtClean="0"/>
              <a:t> central venous pressure of </a:t>
            </a:r>
            <a:r>
              <a:rPr lang="en-US" b="1" dirty="0" smtClean="0">
                <a:solidFill>
                  <a:srgbClr val="FF0000"/>
                </a:solidFill>
              </a:rPr>
              <a:t>8 to 12 mm Hg</a:t>
            </a:r>
          </a:p>
          <a:p>
            <a:pPr algn="just"/>
            <a:r>
              <a:rPr lang="en-US" dirty="0" smtClean="0"/>
              <a:t>central venous oxygen saturation of </a:t>
            </a:r>
            <a:r>
              <a:rPr lang="en-US" b="1" dirty="0" smtClean="0">
                <a:solidFill>
                  <a:srgbClr val="FF0000"/>
                </a:solidFill>
              </a:rPr>
              <a:t>at least 70%</a:t>
            </a:r>
          </a:p>
          <a:p>
            <a:pPr algn="just"/>
            <a:r>
              <a:rPr lang="en-US" dirty="0" smtClean="0"/>
              <a:t>urine output of at least </a:t>
            </a:r>
            <a:r>
              <a:rPr lang="en-US" b="1" dirty="0" smtClean="0">
                <a:solidFill>
                  <a:srgbClr val="FF0000"/>
                </a:solidFill>
              </a:rPr>
              <a:t>0.5 </a:t>
            </a:r>
            <a:r>
              <a:rPr lang="en-US" b="1" dirty="0" err="1" smtClean="0">
                <a:solidFill>
                  <a:srgbClr val="FF0000"/>
                </a:solidFill>
              </a:rPr>
              <a:t>mL</a:t>
            </a:r>
            <a:r>
              <a:rPr lang="en-US" b="1" dirty="0" smtClean="0">
                <a:solidFill>
                  <a:srgbClr val="FF0000"/>
                </a:solidFill>
              </a:rPr>
              <a:t>/kg per hour</a:t>
            </a:r>
            <a:endParaRPr lang="en-US" b="1" dirty="0">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12" y="228600"/>
            <a:ext cx="8764876" cy="1276643"/>
          </a:xfrm>
        </p:spPr>
        <p:txBody>
          <a:bodyPr>
            <a:normAutofit/>
          </a:bodyPr>
          <a:lstStyle/>
          <a:p>
            <a:r>
              <a:rPr lang="en-US" sz="3600" b="1" dirty="0" smtClean="0"/>
              <a:t>Pitfalls of arterial and central venous blood pressures as resuscitation endpoints</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0" y="1674054"/>
            <a:ext cx="8782896" cy="2855742"/>
          </a:xfrm>
          <a:prstGeom prst="rect">
            <a:avLst/>
          </a:prstGeom>
          <a:noFill/>
          <a:ln w="9525">
            <a:noFill/>
            <a:miter lim="800000"/>
            <a:headEnd/>
            <a:tailEnd/>
          </a:ln>
        </p:spPr>
      </p:pic>
      <p:sp>
        <p:nvSpPr>
          <p:cNvPr id="5" name="Rectangle 4"/>
          <p:cNvSpPr/>
          <p:nvPr/>
        </p:nvSpPr>
        <p:spPr>
          <a:xfrm>
            <a:off x="295422" y="4754881"/>
            <a:ext cx="8619978" cy="1569660"/>
          </a:xfrm>
          <a:prstGeom prst="rect">
            <a:avLst/>
          </a:prstGeom>
        </p:spPr>
        <p:txBody>
          <a:bodyPr wrap="square">
            <a:spAutoFit/>
          </a:bodyPr>
          <a:lstStyle/>
          <a:p>
            <a:r>
              <a:rPr lang="en-US" sz="1600" dirty="0" smtClean="0"/>
              <a:t>Figure 1. Hydrostatic pressures in circulation. Microcirculation pressure is indicated by shaded area. Values shown to the left and right indicate arterial and venous portions of circulation, respectively. Unlabeled solid curve in both frames represents a normal pressure profile. Left panel: curve A represents maximal </a:t>
            </a:r>
            <a:r>
              <a:rPr lang="en-US" sz="1600" dirty="0" smtClean="0">
                <a:solidFill>
                  <a:srgbClr val="FF0000"/>
                </a:solidFill>
              </a:rPr>
              <a:t>arteriolar constriction</a:t>
            </a:r>
            <a:r>
              <a:rPr lang="en-US" sz="1600" dirty="0" smtClean="0"/>
              <a:t>, and curve </a:t>
            </a:r>
            <a:r>
              <a:rPr lang="en-US" sz="1600" dirty="0" smtClean="0">
                <a:solidFill>
                  <a:srgbClr val="FF0000"/>
                </a:solidFill>
              </a:rPr>
              <a:t>B represents arteriolar dilation</a:t>
            </a:r>
            <a:r>
              <a:rPr lang="en-US" sz="1600" dirty="0" smtClean="0"/>
              <a:t>. Right panel: </a:t>
            </a:r>
            <a:r>
              <a:rPr lang="en-US" sz="1600" b="1" dirty="0" smtClean="0">
                <a:solidFill>
                  <a:srgbClr val="002060"/>
                </a:solidFill>
              </a:rPr>
              <a:t>curves A and B represent decreasing arterial and increasing venous pressures, respectively</a:t>
            </a:r>
            <a:r>
              <a:rPr lang="en-US" sz="1600" dirty="0" smtClean="0"/>
              <a:t>. Reprinted with permission from the American Physiological Society </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Low"/>
            <a:r>
              <a:rPr lang="en-US" b="1" dirty="0" smtClean="0"/>
              <a:t>Although critical arterial blood pressure levels have been proposed for diverse shock populations, the </a:t>
            </a:r>
            <a:r>
              <a:rPr lang="en-US" b="1" dirty="0" smtClean="0">
                <a:solidFill>
                  <a:srgbClr val="FF0000"/>
                </a:solidFill>
              </a:rPr>
              <a:t>inter-individual variation </a:t>
            </a:r>
            <a:r>
              <a:rPr lang="en-US" b="1" dirty="0" smtClean="0"/>
              <a:t>of the correlation between arterial pressure and systemic blood flow is substantial </a:t>
            </a:r>
            <a:endParaRPr lang="en-US"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1451944" y="-22405"/>
            <a:ext cx="5581902" cy="6880405"/>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218" y="267286"/>
            <a:ext cx="8680470" cy="6362114"/>
          </a:xfrm>
        </p:spPr>
        <p:txBody>
          <a:bodyPr>
            <a:normAutofit fontScale="92500"/>
          </a:bodyPr>
          <a:lstStyle/>
          <a:p>
            <a:r>
              <a:rPr lang="en-US" dirty="0" smtClean="0"/>
              <a:t>Normalization of blood pressure with the use of a vasoconstrictor, such as </a:t>
            </a:r>
            <a:r>
              <a:rPr lang="en-US" dirty="0" err="1" smtClean="0"/>
              <a:t>phenylephrine</a:t>
            </a:r>
            <a:r>
              <a:rPr lang="en-US" dirty="0" smtClean="0"/>
              <a:t>, without concomitant increases in blood flow during cardiopulmonary bypass </a:t>
            </a:r>
            <a:r>
              <a:rPr lang="en-US" dirty="0" smtClean="0">
                <a:solidFill>
                  <a:srgbClr val="C00000"/>
                </a:solidFill>
              </a:rPr>
              <a:t>deteriorated microcirculatory perfusion.</a:t>
            </a:r>
          </a:p>
          <a:p>
            <a:endParaRPr lang="en-US" dirty="0" smtClean="0"/>
          </a:p>
          <a:p>
            <a:r>
              <a:rPr lang="en-US" dirty="0" smtClean="0">
                <a:solidFill>
                  <a:srgbClr val="C00000"/>
                </a:solidFill>
              </a:rPr>
              <a:t>Tissue </a:t>
            </a:r>
            <a:r>
              <a:rPr lang="en-US" dirty="0" err="1" smtClean="0">
                <a:solidFill>
                  <a:srgbClr val="C00000"/>
                </a:solidFill>
              </a:rPr>
              <a:t>hypoperfusion</a:t>
            </a:r>
            <a:r>
              <a:rPr lang="en-US" dirty="0" smtClean="0">
                <a:solidFill>
                  <a:srgbClr val="C00000"/>
                </a:solidFill>
              </a:rPr>
              <a:t> in shock may further be aggravated by </a:t>
            </a:r>
            <a:r>
              <a:rPr lang="en-US" dirty="0" err="1" smtClean="0">
                <a:solidFill>
                  <a:srgbClr val="C00000"/>
                </a:solidFill>
              </a:rPr>
              <a:t>vasopressors</a:t>
            </a:r>
            <a:r>
              <a:rPr lang="en-US" dirty="0" smtClean="0">
                <a:solidFill>
                  <a:srgbClr val="C00000"/>
                </a:solidFill>
              </a:rPr>
              <a:t> used to achieve a specific arterial blood pressure</a:t>
            </a:r>
            <a:r>
              <a:rPr lang="en-US" dirty="0" smtClean="0"/>
              <a:t> – progressive </a:t>
            </a:r>
            <a:r>
              <a:rPr lang="en-US" dirty="0" err="1" smtClean="0"/>
              <a:t>hypoperfusion</a:t>
            </a:r>
            <a:r>
              <a:rPr lang="en-US" dirty="0" smtClean="0"/>
              <a:t> may even be (</a:t>
            </a:r>
            <a:r>
              <a:rPr lang="en-US" dirty="0" err="1" smtClean="0"/>
              <a:t>mis</a:t>
            </a:r>
            <a:r>
              <a:rPr lang="en-US" dirty="0" smtClean="0"/>
              <a:t>)interpreted as irreversible shock. When high </a:t>
            </a:r>
            <a:r>
              <a:rPr lang="en-US" dirty="0" err="1" smtClean="0"/>
              <a:t>vasopressor</a:t>
            </a:r>
            <a:r>
              <a:rPr lang="en-US" dirty="0" smtClean="0"/>
              <a:t> doses are deemed necessary, mortality is excessively high and continued treatment has been considered futile.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963" y="274638"/>
            <a:ext cx="8525725" cy="6202362"/>
          </a:xfrm>
        </p:spPr>
        <p:txBody>
          <a:bodyPr>
            <a:normAutofit/>
          </a:bodyPr>
          <a:lstStyle/>
          <a:p>
            <a:pPr algn="l"/>
            <a:r>
              <a:rPr lang="en-US" sz="3200" dirty="0" smtClean="0"/>
              <a:t>Accordingly, mortality was 100% in septic shock patients who received </a:t>
            </a:r>
            <a:r>
              <a:rPr lang="en-US" sz="3200" i="1" dirty="0" smtClean="0">
                <a:solidFill>
                  <a:srgbClr val="FF0000"/>
                </a:solidFill>
              </a:rPr>
              <a:t>norepinephrine of more than 0.5  </a:t>
            </a:r>
            <a:r>
              <a:rPr lang="en-US" sz="3200" i="1" dirty="0" err="1" smtClean="0">
                <a:solidFill>
                  <a:srgbClr val="FF0000"/>
                </a:solidFill>
              </a:rPr>
              <a:t>μg</a:t>
            </a:r>
            <a:r>
              <a:rPr lang="en-US" sz="3200" i="1" dirty="0" smtClean="0">
                <a:solidFill>
                  <a:srgbClr val="FF0000"/>
                </a:solidFill>
              </a:rPr>
              <a:t>/kg/minute </a:t>
            </a:r>
            <a:r>
              <a:rPr lang="en-US" sz="3200" dirty="0" smtClean="0"/>
              <a:t>despite signs of peripheral </a:t>
            </a:r>
            <a:r>
              <a:rPr lang="en-US" sz="3200" dirty="0" err="1" smtClean="0"/>
              <a:t>hypoperfusion</a:t>
            </a:r>
            <a:r>
              <a:rPr lang="en-US" sz="3200" dirty="0" smtClean="0"/>
              <a:t> . </a:t>
            </a:r>
            <a:br>
              <a:rPr lang="en-US" sz="3200" dirty="0" smtClean="0"/>
            </a:br>
            <a:r>
              <a:rPr lang="en-US" sz="3200" dirty="0" smtClean="0"/>
              <a:t/>
            </a:r>
            <a:br>
              <a:rPr lang="en-US" sz="3200" dirty="0" smtClean="0"/>
            </a:br>
            <a:r>
              <a:rPr lang="en-US" sz="3200" dirty="0" smtClean="0"/>
              <a:t>Similarly, </a:t>
            </a:r>
            <a:r>
              <a:rPr lang="en-US" sz="3200" dirty="0" err="1" smtClean="0"/>
              <a:t>vasodilatory</a:t>
            </a:r>
            <a:r>
              <a:rPr lang="en-US" sz="3200" dirty="0" smtClean="0"/>
              <a:t> shock patients who exhibited ischemic skin lesions and received vasopressin to achieve a mean arterial blood pressure of at least 60  mm  Hg had an extremely high mortality.</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661182"/>
            <a:ext cx="8503920" cy="5464981"/>
          </a:xfrm>
        </p:spPr>
        <p:txBody>
          <a:bodyPr>
            <a:normAutofit/>
          </a:bodyPr>
          <a:lstStyle/>
          <a:p>
            <a:r>
              <a:rPr lang="en-US" dirty="0" smtClean="0"/>
              <a:t>In support of a poor correlation between </a:t>
            </a:r>
            <a:r>
              <a:rPr lang="en-US" dirty="0" err="1" smtClean="0"/>
              <a:t>macrocirculatory</a:t>
            </a:r>
            <a:r>
              <a:rPr lang="en-US" dirty="0" smtClean="0"/>
              <a:t> endpoints and tissue perfusion in shock, the majority of critically ill patients with sepsis continued to </a:t>
            </a:r>
            <a:r>
              <a:rPr lang="en-US" u="sng" dirty="0" smtClean="0">
                <a:solidFill>
                  <a:srgbClr val="FF0000"/>
                </a:solidFill>
              </a:rPr>
              <a:t>exhibit signs of tissue </a:t>
            </a:r>
            <a:r>
              <a:rPr lang="en-US" u="sng" dirty="0" err="1" smtClean="0">
                <a:solidFill>
                  <a:srgbClr val="FF0000"/>
                </a:solidFill>
              </a:rPr>
              <a:t>hypoperfusion</a:t>
            </a:r>
            <a:r>
              <a:rPr lang="en-US" u="sng" dirty="0" smtClean="0">
                <a:solidFill>
                  <a:srgbClr val="FF0000"/>
                </a:solidFill>
              </a:rPr>
              <a:t> </a:t>
            </a:r>
            <a:r>
              <a:rPr lang="en-US" dirty="0" smtClean="0"/>
              <a:t>despite reaching </a:t>
            </a:r>
            <a:r>
              <a:rPr lang="en-US" dirty="0" err="1" smtClean="0"/>
              <a:t>macrocirculatory</a:t>
            </a:r>
            <a:r>
              <a:rPr lang="en-US" dirty="0" smtClean="0"/>
              <a:t> endpoints (for example, mean arterial blood pressure of at least 65 mm Hg and central venous pressure of at least 8  mm  Hg)</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0"/>
            <a:ext cx="9326880" cy="1143000"/>
          </a:xfrm>
        </p:spPr>
        <p:txBody>
          <a:bodyPr>
            <a:normAutofit fontScale="90000"/>
          </a:bodyPr>
          <a:lstStyle/>
          <a:p>
            <a:r>
              <a:rPr lang="en-US" b="1" dirty="0" smtClean="0"/>
              <a:t>Physiological principles of tissue perfusion</a:t>
            </a:r>
            <a:endParaRPr lang="en-US" b="1" dirty="0"/>
          </a:p>
        </p:txBody>
      </p:sp>
      <p:sp>
        <p:nvSpPr>
          <p:cNvPr id="3" name="Content Placeholder 2"/>
          <p:cNvSpPr>
            <a:spLocks noGrp="1"/>
          </p:cNvSpPr>
          <p:nvPr>
            <p:ph idx="1"/>
          </p:nvPr>
        </p:nvSpPr>
        <p:spPr>
          <a:xfrm>
            <a:off x="0" y="1085557"/>
            <a:ext cx="8991600" cy="5181600"/>
          </a:xfrm>
        </p:spPr>
        <p:txBody>
          <a:bodyPr>
            <a:noAutofit/>
          </a:bodyPr>
          <a:lstStyle/>
          <a:p>
            <a:pPr>
              <a:buFont typeface="Wingdings" pitchFamily="2" charset="2"/>
              <a:buChar char="§"/>
            </a:pPr>
            <a:r>
              <a:rPr lang="en-US" sz="2800" dirty="0" smtClean="0"/>
              <a:t>In contrast to common beliefs, tissue and microcirculatory perfusion is physiologically </a:t>
            </a:r>
            <a:r>
              <a:rPr lang="en-US" sz="2800" u="sng" dirty="0" smtClean="0">
                <a:solidFill>
                  <a:srgbClr val="FF0000"/>
                </a:solidFill>
              </a:rPr>
              <a:t>regulated by changes in blood flow</a:t>
            </a:r>
            <a:r>
              <a:rPr lang="en-US" sz="2800" dirty="0" smtClean="0"/>
              <a:t> and not arterial blood pressure. Under physiological and most pathophysiological conditions, regulation of blood flow occurs autonomously in the tissues and is driven by metabolic demand .</a:t>
            </a:r>
          </a:p>
          <a:p>
            <a:pPr>
              <a:buFont typeface="Wingdings" pitchFamily="2" charset="2"/>
              <a:buChar char="§"/>
            </a:pPr>
            <a:r>
              <a:rPr lang="en-US" sz="2800" dirty="0" err="1" smtClean="0"/>
              <a:t>Vasoactive</a:t>
            </a:r>
            <a:r>
              <a:rPr lang="en-US" sz="2800" dirty="0" smtClean="0"/>
              <a:t> end products (for example, adenosine, potassium, and protons) and other </a:t>
            </a:r>
            <a:r>
              <a:rPr lang="en-US" sz="2800" dirty="0" err="1" smtClean="0"/>
              <a:t>vasoregulatory</a:t>
            </a:r>
            <a:r>
              <a:rPr lang="en-US" sz="2800" dirty="0" smtClean="0"/>
              <a:t> mediators (for example, nitric oxide and </a:t>
            </a:r>
            <a:r>
              <a:rPr lang="en-US" sz="2800" dirty="0" err="1" smtClean="0"/>
              <a:t>adrenomedullin</a:t>
            </a:r>
            <a:r>
              <a:rPr lang="en-US" sz="2800" dirty="0" smtClean="0"/>
              <a:t>) released into the capillary bed and a reduced post-capillary partial oxygen tension result in arteriolar dilatation through direct and indirect mechanisms (</a:t>
            </a:r>
            <a:r>
              <a:rPr lang="en-US" sz="2800" dirty="0" err="1" smtClean="0"/>
              <a:t>venular</a:t>
            </a:r>
            <a:r>
              <a:rPr lang="en-US" sz="2800" dirty="0" smtClean="0"/>
              <a:t>-arteriolar feedback) </a:t>
            </a:r>
            <a:endParaRPr lang="en-US"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3218" y="844062"/>
            <a:ext cx="8433582" cy="5296169"/>
          </a:xfrm>
        </p:spPr>
        <p:txBody>
          <a:bodyPr>
            <a:normAutofit fontScale="92500" lnSpcReduction="10000"/>
          </a:bodyPr>
          <a:lstStyle/>
          <a:p>
            <a:r>
              <a:rPr lang="en-US" dirty="0" smtClean="0"/>
              <a:t>Only when systemic blood flow can no longer increase to compensate for peripheral vasodilation and arterial blood pressure starts to decrease does sympathetic control override tissue-driven blood flow regulation. </a:t>
            </a:r>
          </a:p>
          <a:p>
            <a:endParaRPr lang="en-US" dirty="0" smtClean="0"/>
          </a:p>
          <a:p>
            <a:r>
              <a:rPr lang="en-US" dirty="0" smtClean="0"/>
              <a:t>Reduced stimulation of arterial baroreceptors activates the sympathetic system and results in peripheral </a:t>
            </a:r>
            <a:r>
              <a:rPr lang="en-US" dirty="0" err="1" smtClean="0"/>
              <a:t>vaso</a:t>
            </a:r>
            <a:r>
              <a:rPr lang="en-US" dirty="0"/>
              <a:t>-</a:t>
            </a:r>
            <a:r>
              <a:rPr lang="en-US" dirty="0" smtClean="0"/>
              <a:t>constriction in an attempt to preserve heart and brain perfusion, even if this goes along with global tissue </a:t>
            </a:r>
            <a:r>
              <a:rPr lang="en-US" dirty="0" err="1" smtClean="0"/>
              <a:t>hypoperfusion</a:t>
            </a:r>
            <a:r>
              <a:rPr lang="en-US" dirty="0" smtClean="0"/>
              <a:t> as observed in shock.</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Rethinking resuscitation endpoints</a:t>
            </a:r>
            <a:endParaRPr lang="en-US" dirty="0"/>
          </a:p>
        </p:txBody>
      </p:sp>
      <p:sp>
        <p:nvSpPr>
          <p:cNvPr id="3" name="Content Placeholder 2"/>
          <p:cNvSpPr>
            <a:spLocks noGrp="1"/>
          </p:cNvSpPr>
          <p:nvPr>
            <p:ph idx="1"/>
          </p:nvPr>
        </p:nvSpPr>
        <p:spPr>
          <a:xfrm>
            <a:off x="295422" y="1981200"/>
            <a:ext cx="8638266" cy="4114800"/>
          </a:xfrm>
        </p:spPr>
        <p:txBody>
          <a:bodyPr>
            <a:normAutofit lnSpcReduction="10000"/>
          </a:bodyPr>
          <a:lstStyle/>
          <a:p>
            <a:r>
              <a:rPr lang="en-US" dirty="0" smtClean="0"/>
              <a:t>To avoid blood pressure cosmetics and </a:t>
            </a:r>
            <a:r>
              <a:rPr lang="en-US" dirty="0" err="1" smtClean="0"/>
              <a:t>vasopressor</a:t>
            </a:r>
            <a:r>
              <a:rPr lang="en-US" dirty="0" smtClean="0"/>
              <a:t> overuse in shock, </a:t>
            </a:r>
            <a:r>
              <a:rPr lang="en-US" b="1" u="sng" dirty="0" smtClean="0">
                <a:solidFill>
                  <a:srgbClr val="FF0000"/>
                </a:solidFill>
              </a:rPr>
              <a:t>resuscitation endpoints need to be reconsidered</a:t>
            </a:r>
            <a:r>
              <a:rPr lang="en-US" dirty="0" smtClean="0"/>
              <a:t>. </a:t>
            </a:r>
          </a:p>
          <a:p>
            <a:endParaRPr lang="en-US" dirty="0" smtClean="0"/>
          </a:p>
          <a:p>
            <a:r>
              <a:rPr lang="en-US" dirty="0" smtClean="0"/>
              <a:t>The authors propose a three-step approach of resuscitation endpoints which is based on growing evidence and physiological considerations </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algn="l" eaLnBrk="1" hangingPunct="1"/>
            <a:r>
              <a:rPr lang="en-US" altLang="en-US" b="1" dirty="0" smtClean="0">
                <a:solidFill>
                  <a:srgbClr val="FF0000"/>
                </a:solidFill>
              </a:rPr>
              <a:t>Definition of Shock</a:t>
            </a:r>
          </a:p>
        </p:txBody>
      </p:sp>
      <p:sp>
        <p:nvSpPr>
          <p:cNvPr id="12291" name="Rectangle 3"/>
          <p:cNvSpPr>
            <a:spLocks noGrp="1" noChangeArrowheads="1"/>
          </p:cNvSpPr>
          <p:nvPr>
            <p:ph type="body" sz="half" idx="1"/>
          </p:nvPr>
        </p:nvSpPr>
        <p:spPr>
          <a:xfrm>
            <a:off x="659423" y="1781908"/>
            <a:ext cx="8001000" cy="4114800"/>
          </a:xfrm>
        </p:spPr>
        <p:txBody>
          <a:bodyPr>
            <a:noAutofit/>
          </a:bodyPr>
          <a:lstStyle/>
          <a:p>
            <a:pPr eaLnBrk="1" hangingPunct="1">
              <a:spcBef>
                <a:spcPct val="0"/>
              </a:spcBef>
              <a:buClrTx/>
              <a:buSzTx/>
              <a:buFontTx/>
              <a:buChar char="•"/>
            </a:pPr>
            <a:r>
              <a:rPr lang="en-US" altLang="en-US" sz="3600" dirty="0" smtClean="0"/>
              <a:t>Inadequate oxygen delivery to meet metabolic demands </a:t>
            </a:r>
          </a:p>
          <a:p>
            <a:pPr eaLnBrk="1" hangingPunct="1">
              <a:spcBef>
                <a:spcPct val="0"/>
              </a:spcBef>
              <a:buClrTx/>
              <a:buSzTx/>
              <a:buFontTx/>
              <a:buChar char="•"/>
            </a:pPr>
            <a:r>
              <a:rPr lang="en-US" altLang="en-US" sz="3600" dirty="0" smtClean="0"/>
              <a:t>Results in global tissue </a:t>
            </a:r>
            <a:r>
              <a:rPr lang="en-US" altLang="en-US" sz="3600" dirty="0" err="1" smtClean="0"/>
              <a:t>hypoperfusion</a:t>
            </a:r>
            <a:r>
              <a:rPr lang="en-US" altLang="en-US" sz="3600" dirty="0" smtClean="0"/>
              <a:t> and metabolic acidosis</a:t>
            </a:r>
          </a:p>
          <a:p>
            <a:pPr eaLnBrk="1" hangingPunct="1">
              <a:buClr>
                <a:schemeClr val="tx1"/>
              </a:buClr>
              <a:buSzTx/>
              <a:buFontTx/>
              <a:buChar char="•"/>
            </a:pPr>
            <a:r>
              <a:rPr lang="en-US" altLang="en-US" sz="3600" dirty="0" smtClean="0">
                <a:solidFill>
                  <a:srgbClr val="FF0000"/>
                </a:solidFill>
              </a:rPr>
              <a:t>Shock can occur with a normal blood pressure and hypotension can occur without shock</a:t>
            </a:r>
          </a:p>
        </p:txBody>
      </p:sp>
    </p:spTree>
    <p:extLst>
      <p:ext uri="{BB962C8B-B14F-4D97-AF65-F5344CB8AC3E}">
        <p14:creationId xmlns:p14="http://schemas.microsoft.com/office/powerpoint/2010/main" xmlns="" val="3970291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291">
                                            <p:txEl>
                                              <p:pRg st="2" end="2"/>
                                            </p:txEl>
                                          </p:spTgt>
                                        </p:tgtEl>
                                        <p:attrNameLst>
                                          <p:attrName>style.visibility</p:attrName>
                                        </p:attrNameLst>
                                      </p:cBhvr>
                                      <p:to>
                                        <p:strVal val="visible"/>
                                      </p:to>
                                    </p:set>
                                    <p:animEffect transition="in" filter="blinds(horizontal)">
                                      <p:cBhvr>
                                        <p:cTn id="7" dur="500"/>
                                        <p:tgtEl>
                                          <p:spTgt spid="122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srcRect/>
          <a:stretch>
            <a:fillRect/>
          </a:stretch>
        </p:blipFill>
        <p:spPr bwMode="auto">
          <a:xfrm>
            <a:off x="281354" y="0"/>
            <a:ext cx="8596629" cy="6852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74638"/>
            <a:ext cx="8750808" cy="1858962"/>
          </a:xfrm>
        </p:spPr>
        <p:txBody>
          <a:bodyPr>
            <a:normAutofit/>
          </a:bodyPr>
          <a:lstStyle/>
          <a:p>
            <a:r>
              <a:rPr lang="en-US" sz="3200" dirty="0" smtClean="0"/>
              <a:t>Step one: target a minimum individual and context sensitive arterial blood pressure to preserve heart and brain perfusion</a:t>
            </a:r>
            <a:endParaRPr lang="en-US" sz="3200" dirty="0"/>
          </a:p>
        </p:txBody>
      </p:sp>
      <p:sp>
        <p:nvSpPr>
          <p:cNvPr id="3" name="Content Placeholder 2"/>
          <p:cNvSpPr>
            <a:spLocks noGrp="1"/>
          </p:cNvSpPr>
          <p:nvPr>
            <p:ph idx="1"/>
          </p:nvPr>
        </p:nvSpPr>
        <p:spPr>
          <a:xfrm>
            <a:off x="478302" y="2438400"/>
            <a:ext cx="8455386" cy="4114800"/>
          </a:xfrm>
        </p:spPr>
        <p:txBody>
          <a:bodyPr>
            <a:normAutofit fontScale="85000" lnSpcReduction="10000"/>
          </a:bodyPr>
          <a:lstStyle/>
          <a:p>
            <a:pPr>
              <a:buFont typeface="Wingdings" pitchFamily="2" charset="2"/>
              <a:buChar char="§"/>
            </a:pPr>
            <a:r>
              <a:rPr lang="en-US" dirty="0" smtClean="0"/>
              <a:t>In line with physiological principles, maintenance of heart and brain perfusion represents the primary resuscitation goal. Although arterial blood pressure does not accurately predict global tissue perfusion, it correlates well with coronary and cerebral blood flow. </a:t>
            </a:r>
          </a:p>
          <a:p>
            <a:pPr>
              <a:buFont typeface="Wingdings" pitchFamily="2" charset="2"/>
              <a:buChar char="§"/>
            </a:pPr>
            <a:r>
              <a:rPr lang="en-US" dirty="0" smtClean="0"/>
              <a:t>In contrast to current recommendations, our clinical experience suggests that lower mean arterial blood pressures (for example, 45 to 50  mm  Hg) are mostly sufficient to adequately perfuse the heart and brain in acute situations. </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96948"/>
            <a:ext cx="8933688" cy="6051452"/>
          </a:xfrm>
        </p:spPr>
        <p:txBody>
          <a:bodyPr>
            <a:noAutofit/>
          </a:bodyPr>
          <a:lstStyle/>
          <a:p>
            <a:r>
              <a:rPr lang="en-US" sz="2400" dirty="0" smtClean="0"/>
              <a:t>These observations are in accordance with physiological experiments suggesting a lower threshold of coronary and cerebral </a:t>
            </a:r>
            <a:r>
              <a:rPr lang="en-US" sz="2400" dirty="0" err="1" smtClean="0"/>
              <a:t>autoregulation</a:t>
            </a:r>
            <a:r>
              <a:rPr lang="en-US" sz="2400" dirty="0" smtClean="0"/>
              <a:t> of 45 to 50  mm  Hg mean arterial blood pressure</a:t>
            </a:r>
          </a:p>
          <a:p>
            <a:endParaRPr lang="en-US" sz="2400" dirty="0" smtClean="0"/>
          </a:p>
          <a:p>
            <a:r>
              <a:rPr lang="en-US" sz="2400" dirty="0" smtClean="0">
                <a:solidFill>
                  <a:srgbClr val="C00000"/>
                </a:solidFill>
              </a:rPr>
              <a:t>Even higher arterial blood pressures may be required in patients with primary neurologic pathologies.</a:t>
            </a:r>
          </a:p>
          <a:p>
            <a:endParaRPr lang="en-US" sz="2400" dirty="0" smtClean="0"/>
          </a:p>
          <a:p>
            <a:r>
              <a:rPr lang="en-US" sz="2400" dirty="0" smtClean="0"/>
              <a:t>Yet clinicians must be aware that such an emergency treatment simply avoids cardiovascular collapse but does not restore (and potentially even worsens) global tissue perfusion.</a:t>
            </a:r>
          </a:p>
          <a:p>
            <a:endParaRPr lang="en-US" sz="2400" dirty="0" smtClean="0"/>
          </a:p>
          <a:p>
            <a:r>
              <a:rPr lang="en-US" sz="2400" dirty="0" smtClean="0"/>
              <a:t> </a:t>
            </a:r>
            <a:r>
              <a:rPr lang="en-US" sz="2800" dirty="0" smtClean="0">
                <a:solidFill>
                  <a:srgbClr val="7030A0"/>
                </a:solidFill>
              </a:rPr>
              <a:t>The assumption that a mean arterial blood pressure of at least 65  mm  Hg is generally required to preserve heart and brain perfusion may </a:t>
            </a:r>
            <a:r>
              <a:rPr lang="en-US" sz="2800" u="sng" dirty="0" smtClean="0">
                <a:solidFill>
                  <a:srgbClr val="7030A0"/>
                </a:solidFill>
              </a:rPr>
              <a:t>lead to significant overuse </a:t>
            </a:r>
            <a:r>
              <a:rPr lang="en-US" sz="2800" dirty="0" smtClean="0">
                <a:solidFill>
                  <a:srgbClr val="7030A0"/>
                </a:solidFill>
              </a:rPr>
              <a:t>of vasoconstrictors and unnecessary induction of tissue </a:t>
            </a:r>
            <a:r>
              <a:rPr lang="en-US" sz="2800" dirty="0" err="1" smtClean="0">
                <a:solidFill>
                  <a:srgbClr val="7030A0"/>
                </a:solidFill>
              </a:rPr>
              <a:t>hypoperfusion</a:t>
            </a:r>
            <a:r>
              <a:rPr lang="en-US" sz="2800" dirty="0" smtClean="0">
                <a:solidFill>
                  <a:srgbClr val="7030A0"/>
                </a:solidFill>
              </a:rPr>
              <a:t> </a:t>
            </a:r>
            <a:endParaRPr lang="en-US" sz="2400" dirty="0">
              <a:solidFill>
                <a:srgbClr val="7030A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two: target tissue perfusion-based endpoints</a:t>
            </a:r>
            <a:br>
              <a:rPr lang="en-US" dirty="0" smtClean="0"/>
            </a:br>
            <a:endParaRPr lang="en-US" dirty="0"/>
          </a:p>
        </p:txBody>
      </p:sp>
      <p:sp>
        <p:nvSpPr>
          <p:cNvPr id="3" name="Content Placeholder 2"/>
          <p:cNvSpPr>
            <a:spLocks noGrp="1"/>
          </p:cNvSpPr>
          <p:nvPr>
            <p:ph idx="1"/>
          </p:nvPr>
        </p:nvSpPr>
        <p:spPr>
          <a:xfrm>
            <a:off x="281354" y="1447800"/>
            <a:ext cx="8652334" cy="5181600"/>
          </a:xfrm>
        </p:spPr>
        <p:txBody>
          <a:bodyPr>
            <a:normAutofit fontScale="77500" lnSpcReduction="20000"/>
          </a:bodyPr>
          <a:lstStyle/>
          <a:p>
            <a:r>
              <a:rPr lang="en-US" dirty="0" smtClean="0"/>
              <a:t>resuscitation endpoints targeted during this phase must reflect adequacy of global tissue perfusion. Despite numerous attempts to identify an accurate endpoint of microcirculatory perfusion</a:t>
            </a:r>
          </a:p>
          <a:p>
            <a:endParaRPr lang="en-US" dirty="0" smtClean="0"/>
          </a:p>
          <a:p>
            <a:r>
              <a:rPr lang="en-US" dirty="0" smtClean="0"/>
              <a:t>Until reliable markers have been identified, the authors suggest applying the following pragmatic indirect/downstream markers of tissue perfusion as resuscitation endpoints: arterial lactate, peripheral perfusion, urine output, or venous oxygen saturation</a:t>
            </a:r>
          </a:p>
          <a:p>
            <a:endParaRPr lang="en-US" dirty="0" smtClean="0"/>
          </a:p>
          <a:p>
            <a:r>
              <a:rPr lang="en-US" dirty="0" smtClean="0"/>
              <a:t>We advise measuring all variables (for example, central/mixed venous oxygen saturation, peripheral perfusion index, and tissue oxygen saturation) at regular intervals or, whenever possible, continuously.</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838200"/>
            <a:ext cx="8019288" cy="5410200"/>
          </a:xfrm>
        </p:spPr>
        <p:txBody>
          <a:bodyPr>
            <a:normAutofit fontScale="70000" lnSpcReduction="20000"/>
          </a:bodyPr>
          <a:lstStyle/>
          <a:p>
            <a:r>
              <a:rPr lang="en-US" dirty="0" smtClean="0"/>
              <a:t>In patients in whom vital organ and global tissue perfusion is improving or has been restored, macro-hemodynamic variables such as arterial blood pressure and cardiac output appear to be of minor importance.</a:t>
            </a:r>
          </a:p>
          <a:p>
            <a:endParaRPr lang="en-US" dirty="0" smtClean="0"/>
          </a:p>
          <a:p>
            <a:r>
              <a:rPr lang="en-US" dirty="0" smtClean="0"/>
              <a:t>in a critically ill patient who passes sufficient amounts of urine, who has good peripheral perfusion, whose lactate levels are normal or adequately decreasing, and who exhibits a central/mixed venous oxygen saturation of at least 60%/70%, even very low arterial blood pressures (for example, mean of 45 to 50 mm Hg) can be accepted as long as no signs of cerebral or coronary </a:t>
            </a:r>
            <a:r>
              <a:rPr lang="en-US" dirty="0" err="1" smtClean="0"/>
              <a:t>hypoperfusion</a:t>
            </a:r>
            <a:r>
              <a:rPr lang="en-US" dirty="0" smtClean="0"/>
              <a:t> arise.</a:t>
            </a:r>
          </a:p>
          <a:p>
            <a:endParaRPr lang="en-US" dirty="0" smtClean="0"/>
          </a:p>
          <a:p>
            <a:r>
              <a:rPr lang="en-US" dirty="0" smtClean="0"/>
              <a:t> In view of the currently recommended arterial blood pressure target of 65  mmHg, this concept may also be referred to as permissive hypotension.</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151" y="675250"/>
            <a:ext cx="8447649" cy="5450914"/>
          </a:xfrm>
        </p:spPr>
        <p:txBody>
          <a:bodyPr>
            <a:normAutofit fontScale="92500"/>
          </a:bodyPr>
          <a:lstStyle/>
          <a:p>
            <a:r>
              <a:rPr lang="en-US" dirty="0" smtClean="0"/>
              <a:t>Physicians should specifically adopt this concept when caring for patients in severe shock on high </a:t>
            </a:r>
            <a:r>
              <a:rPr lang="en-US" dirty="0" err="1" smtClean="0"/>
              <a:t>vasopressor</a:t>
            </a:r>
            <a:r>
              <a:rPr lang="en-US" dirty="0" smtClean="0"/>
              <a:t> support. </a:t>
            </a:r>
          </a:p>
          <a:p>
            <a:endParaRPr lang="en-US" dirty="0" smtClean="0"/>
          </a:p>
          <a:p>
            <a:r>
              <a:rPr lang="en-US" dirty="0" smtClean="0"/>
              <a:t>Reducing </a:t>
            </a:r>
            <a:r>
              <a:rPr lang="en-US" dirty="0" err="1" smtClean="0"/>
              <a:t>vasopressor</a:t>
            </a:r>
            <a:r>
              <a:rPr lang="en-US" dirty="0" smtClean="0"/>
              <a:t> doses, in creasing systemic blood flow by fluid and </a:t>
            </a:r>
            <a:r>
              <a:rPr lang="en-US" dirty="0" err="1" smtClean="0"/>
              <a:t>inotrope</a:t>
            </a:r>
            <a:r>
              <a:rPr lang="en-US" dirty="0" smtClean="0"/>
              <a:t> therapy while accepting mean arterial blood pressures just above the lower cerebral/coronary </a:t>
            </a:r>
            <a:r>
              <a:rPr lang="en-US" dirty="0" err="1" smtClean="0"/>
              <a:t>autoregulation</a:t>
            </a:r>
            <a:r>
              <a:rPr lang="en-US" dirty="0" smtClean="0"/>
              <a:t> limit (for example, 45 to 50  mm  Hg) is often the only way to reverse advanced shock, restore tissue perfusion, and facilitate survival</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three: target markers of single-organ perfusion</a:t>
            </a:r>
            <a:endParaRPr lang="en-US" dirty="0"/>
          </a:p>
        </p:txBody>
      </p:sp>
      <p:sp>
        <p:nvSpPr>
          <p:cNvPr id="3" name="Content Placeholder 2"/>
          <p:cNvSpPr>
            <a:spLocks noGrp="1"/>
          </p:cNvSpPr>
          <p:nvPr>
            <p:ph idx="1"/>
          </p:nvPr>
        </p:nvSpPr>
        <p:spPr>
          <a:xfrm>
            <a:off x="211015" y="1981200"/>
            <a:ext cx="8722673" cy="4800600"/>
          </a:xfrm>
        </p:spPr>
        <p:txBody>
          <a:bodyPr>
            <a:normAutofit fontScale="77500" lnSpcReduction="20000"/>
          </a:bodyPr>
          <a:lstStyle/>
          <a:p>
            <a:r>
              <a:rPr lang="en-US" dirty="0" smtClean="0"/>
              <a:t>Only if global tissue perfusion is restored should optimization of single-organ perfusion be considered. This, however, needs to be critically weighed against the potential risks of intensifying catecholamine therapy. </a:t>
            </a:r>
          </a:p>
          <a:p>
            <a:endParaRPr lang="en-US" dirty="0" smtClean="0"/>
          </a:p>
          <a:p>
            <a:r>
              <a:rPr lang="en-US" dirty="0" smtClean="0"/>
              <a:t>Particularly in patients with severe shock, restoration of global tissue perfusion may require intense fluid and catecholamine therapy and thus may not allow focusing on tertiary resuscitation endpoints. </a:t>
            </a:r>
          </a:p>
          <a:p>
            <a:endParaRPr lang="en-US" dirty="0" smtClean="0"/>
          </a:p>
          <a:p>
            <a:r>
              <a:rPr lang="en-US" dirty="0" smtClean="0"/>
              <a:t>Given that of all internal organs the kidneys have the poorest capability to adjust to reductions in blood flow, optimizing single-organ perfusion is, in most patients, equivalent to optimizing renal perfusion.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72198"/>
            <a:ext cx="8229600" cy="5253966"/>
          </a:xfrm>
        </p:spPr>
        <p:txBody>
          <a:bodyPr>
            <a:normAutofit/>
          </a:bodyPr>
          <a:lstStyle/>
          <a:p>
            <a:r>
              <a:rPr lang="en-US" dirty="0" err="1" smtClean="0"/>
              <a:t>Sonographic</a:t>
            </a:r>
            <a:r>
              <a:rPr lang="en-US" dirty="0" smtClean="0"/>
              <a:t> determination of the </a:t>
            </a:r>
            <a:r>
              <a:rPr lang="en-US" dirty="0" smtClean="0">
                <a:solidFill>
                  <a:srgbClr val="FF0000"/>
                </a:solidFill>
              </a:rPr>
              <a:t>renal resistive index </a:t>
            </a:r>
            <a:r>
              <a:rPr lang="en-US" dirty="0" smtClean="0"/>
              <a:t>may help to optimally adjust vascular tone to improve kidney perfusion. </a:t>
            </a:r>
          </a:p>
          <a:p>
            <a:endParaRPr lang="en-US" dirty="0" smtClean="0"/>
          </a:p>
          <a:p>
            <a:r>
              <a:rPr lang="en-US" dirty="0" smtClean="0"/>
              <a:t>During attempts to optimize single organ/renal perfusion, maintenance of tissue perfusion based endpoints needs to be guaranteed and the risk/ benefit ratio of further increases of </a:t>
            </a:r>
            <a:r>
              <a:rPr lang="en-US" dirty="0" err="1" smtClean="0"/>
              <a:t>vasopressor</a:t>
            </a:r>
            <a:r>
              <a:rPr lang="en-US" dirty="0" smtClean="0"/>
              <a:t> doses must be critically weighed.</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31043" y="33494"/>
            <a:ext cx="8960557" cy="116251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236361" y="-4572000"/>
            <a:ext cx="8796163" cy="11277600"/>
          </a:xfrm>
          <a:prstGeom prst="rect">
            <a:avLst/>
          </a:prstGeom>
          <a:noFill/>
          <a:ln w="9525">
            <a:noFill/>
            <a:miter lim="800000"/>
            <a:headEnd/>
            <a:tailEnd/>
          </a:ln>
        </p:spPr>
      </p:pic>
    </p:spTree>
    <p:extLst>
      <p:ext uri="{BB962C8B-B14F-4D97-AF65-F5344CB8AC3E}">
        <p14:creationId xmlns="" xmlns:p14="http://schemas.microsoft.com/office/powerpoint/2010/main" val="10171539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b="1" dirty="0" smtClean="0"/>
              <a:t>Definition of </a:t>
            </a:r>
            <a:r>
              <a:rPr lang="en-US" b="1" dirty="0" err="1" smtClean="0"/>
              <a:t>Cardiogenic</a:t>
            </a:r>
            <a:r>
              <a:rPr lang="en-US" b="1" dirty="0" smtClean="0"/>
              <a:t> shock </a:t>
            </a:r>
            <a:endParaRPr lang="en-US" b="1" dirty="0"/>
          </a:p>
        </p:txBody>
      </p:sp>
      <p:sp>
        <p:nvSpPr>
          <p:cNvPr id="6" name="Content Placeholder 5"/>
          <p:cNvSpPr>
            <a:spLocks noGrp="1"/>
          </p:cNvSpPr>
          <p:nvPr>
            <p:ph idx="1"/>
          </p:nvPr>
        </p:nvSpPr>
        <p:spPr/>
        <p:txBody>
          <a:bodyPr>
            <a:normAutofit/>
          </a:bodyPr>
          <a:lstStyle/>
          <a:p>
            <a:r>
              <a:rPr lang="en-US" sz="3600" dirty="0" err="1" smtClean="0"/>
              <a:t>Cardiogenic</a:t>
            </a:r>
            <a:r>
              <a:rPr lang="en-US" sz="3600" dirty="0" smtClean="0"/>
              <a:t> shock is a state of systemic hypotension persisting &gt;30minutes, with reduced end-organ perfusion due to low cardiac output despite adequate filling pressures.</a:t>
            </a:r>
            <a:endParaRPr lang="en-US" sz="3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algn="l" eaLnBrk="1" hangingPunct="1"/>
            <a:r>
              <a:rPr lang="en-US" altLang="en-US" b="1" dirty="0" smtClean="0">
                <a:solidFill>
                  <a:srgbClr val="FF0000"/>
                </a:solidFill>
                <a:latin typeface="Times New Roman" panose="02020603050405020304" pitchFamily="18" charset="0"/>
                <a:cs typeface="Times New Roman" panose="02020603050405020304" pitchFamily="18" charset="0"/>
              </a:rPr>
              <a:t>Types of Shock </a:t>
            </a:r>
          </a:p>
        </p:txBody>
      </p:sp>
      <p:sp>
        <p:nvSpPr>
          <p:cNvPr id="51203" name="Rectangle 3"/>
          <p:cNvSpPr>
            <a:spLocks noGrp="1" noChangeArrowheads="1"/>
          </p:cNvSpPr>
          <p:nvPr>
            <p:ph type="body" idx="1"/>
          </p:nvPr>
        </p:nvSpPr>
        <p:spPr/>
        <p:txBody>
          <a:bodyPr>
            <a:normAutofit/>
          </a:bodyPr>
          <a:lstStyle/>
          <a:p>
            <a:pPr eaLnBrk="1" hangingPunct="1">
              <a:buClr>
                <a:schemeClr val="tx1"/>
              </a:buClr>
              <a:buSzTx/>
              <a:buFontTx/>
              <a:buChar char="•"/>
            </a:pPr>
            <a:r>
              <a:rPr lang="en-US" altLang="en-US" sz="4000" b="1" dirty="0" smtClean="0"/>
              <a:t>Hypovolemic</a:t>
            </a:r>
          </a:p>
          <a:p>
            <a:pPr eaLnBrk="1" hangingPunct="1">
              <a:buClr>
                <a:schemeClr val="tx1"/>
              </a:buClr>
              <a:buSzTx/>
              <a:buFontTx/>
              <a:buChar char="•"/>
            </a:pPr>
            <a:r>
              <a:rPr lang="en-US" altLang="en-US" sz="4000" b="1" dirty="0" smtClean="0"/>
              <a:t>Septic</a:t>
            </a:r>
          </a:p>
          <a:p>
            <a:pPr eaLnBrk="1" hangingPunct="1">
              <a:buClr>
                <a:schemeClr val="tx1"/>
              </a:buClr>
              <a:buSzTx/>
              <a:buFontTx/>
              <a:buChar char="•"/>
            </a:pPr>
            <a:r>
              <a:rPr lang="en-US" altLang="en-US" sz="4000" b="1" dirty="0" smtClean="0"/>
              <a:t>Cardiogenic </a:t>
            </a:r>
          </a:p>
          <a:p>
            <a:pPr eaLnBrk="1" hangingPunct="1">
              <a:buClr>
                <a:schemeClr val="tx1"/>
              </a:buClr>
              <a:buSzTx/>
              <a:buFontTx/>
              <a:buChar char="•"/>
            </a:pPr>
            <a:r>
              <a:rPr lang="en-US" altLang="en-US" sz="4000" b="1" dirty="0" smtClean="0"/>
              <a:t>Anaphylactic</a:t>
            </a:r>
          </a:p>
          <a:p>
            <a:pPr eaLnBrk="1" hangingPunct="1">
              <a:buClr>
                <a:schemeClr val="tx1"/>
              </a:buClr>
              <a:buSzTx/>
              <a:buFontTx/>
              <a:buChar char="•"/>
            </a:pPr>
            <a:r>
              <a:rPr lang="en-US" altLang="en-US" sz="4000" b="1" dirty="0" smtClean="0"/>
              <a:t>Neurogenic </a:t>
            </a:r>
          </a:p>
          <a:p>
            <a:pPr eaLnBrk="1" hangingPunct="1">
              <a:buClr>
                <a:schemeClr val="tx1"/>
              </a:buClr>
              <a:buSzTx/>
              <a:buFontTx/>
              <a:buChar char="•"/>
            </a:pPr>
            <a:r>
              <a:rPr lang="en-US" altLang="en-US" sz="4000" b="1" dirty="0" smtClean="0"/>
              <a:t>Obstructive</a:t>
            </a:r>
          </a:p>
          <a:p>
            <a:pPr eaLnBrk="1" hangingPunct="1"/>
            <a:endParaRPr lang="en-US" altLang="en-US" sz="4000" b="1" dirty="0" smtClean="0"/>
          </a:p>
          <a:p>
            <a:pPr eaLnBrk="1" hangingPunct="1"/>
            <a:endParaRPr lang="en-US" altLang="en-US" sz="4000" b="1" dirty="0" smtClean="0"/>
          </a:p>
        </p:txBody>
      </p:sp>
    </p:spTree>
    <p:extLst>
      <p:ext uri="{BB962C8B-B14F-4D97-AF65-F5344CB8AC3E}">
        <p14:creationId xmlns:p14="http://schemas.microsoft.com/office/powerpoint/2010/main" xmlns="" val="30747603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7308" t="2538" r="26539" b="54402"/>
          <a:stretch/>
        </p:blipFill>
        <p:spPr>
          <a:xfrm>
            <a:off x="108876" y="202223"/>
            <a:ext cx="8718602" cy="606669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5304" t="2137" r="25130" b="56940"/>
          <a:stretch/>
        </p:blipFill>
        <p:spPr>
          <a:xfrm>
            <a:off x="186555" y="349857"/>
            <a:ext cx="8544997" cy="621791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4956" t="1788" r="25218" b="56473"/>
          <a:stretch/>
        </p:blipFill>
        <p:spPr>
          <a:xfrm>
            <a:off x="29428" y="151074"/>
            <a:ext cx="9074016" cy="638489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6000" t="1787" r="26782" b="53442"/>
          <a:stretch/>
        </p:blipFill>
        <p:spPr>
          <a:xfrm>
            <a:off x="72493" y="151074"/>
            <a:ext cx="8904965" cy="629743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7131" t="2487" r="28609" b="54258"/>
          <a:stretch/>
        </p:blipFill>
        <p:spPr>
          <a:xfrm>
            <a:off x="95416" y="198782"/>
            <a:ext cx="8788934" cy="640607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7218" t="1789" r="28609" b="54490"/>
          <a:stretch/>
        </p:blipFill>
        <p:spPr>
          <a:xfrm>
            <a:off x="108286" y="151075"/>
            <a:ext cx="8717662" cy="628948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5217" t="2021" r="25218" b="56357"/>
          <a:stretch/>
        </p:blipFill>
        <p:spPr>
          <a:xfrm>
            <a:off x="97753" y="310100"/>
            <a:ext cx="9051791" cy="627358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Crateria</a:t>
            </a:r>
            <a:r>
              <a:rPr lang="en-US" dirty="0" smtClean="0"/>
              <a:t> of </a:t>
            </a:r>
            <a:r>
              <a:rPr lang="en-US" dirty="0" err="1" smtClean="0"/>
              <a:t>Cardiogenic</a:t>
            </a:r>
            <a:r>
              <a:rPr lang="en-US" dirty="0" smtClean="0"/>
              <a:t> Shock</a:t>
            </a:r>
            <a:endParaRPr lang="en-US" dirty="0"/>
          </a:p>
        </p:txBody>
      </p:sp>
      <p:sp>
        <p:nvSpPr>
          <p:cNvPr id="4" name="Content Placeholder 3"/>
          <p:cNvSpPr>
            <a:spLocks noGrp="1"/>
          </p:cNvSpPr>
          <p:nvPr>
            <p:ph idx="1"/>
          </p:nvPr>
        </p:nvSpPr>
        <p:spPr/>
        <p:txBody>
          <a:bodyPr/>
          <a:lstStyle/>
          <a:p>
            <a:pPr>
              <a:buFont typeface="Wingdings" pitchFamily="2" charset="2"/>
              <a:buChar char="§"/>
            </a:pPr>
            <a:r>
              <a:rPr lang="en-US" dirty="0" smtClean="0"/>
              <a:t>Persistent (&gt;30 minutes) hypotension with systolic arterial </a:t>
            </a:r>
            <a:r>
              <a:rPr lang="en-US" dirty="0" smtClean="0"/>
              <a:t>pressure&lt; 90 mmHg</a:t>
            </a:r>
          </a:p>
          <a:p>
            <a:pPr>
              <a:buFont typeface="Wingdings" pitchFamily="2" charset="2"/>
              <a:buChar char="§"/>
            </a:pPr>
            <a:r>
              <a:rPr lang="en-US" dirty="0" smtClean="0"/>
              <a:t>Reduction in cardiac index </a:t>
            </a:r>
            <a:r>
              <a:rPr lang="en-US" smtClean="0"/>
              <a:t>&lt;2.2 L/min/m2</a:t>
            </a:r>
            <a:endParaRPr lang="en-US" dirty="0" smtClean="0"/>
          </a:p>
          <a:p>
            <a:pPr>
              <a:buFont typeface="Wingdings" pitchFamily="2" charset="2"/>
              <a:buChar char="§"/>
            </a:pPr>
            <a:r>
              <a:rPr lang="en-US" dirty="0" smtClean="0"/>
              <a:t>Presence of elevated left ventricle filling pressure(PCWP </a:t>
            </a:r>
            <a:r>
              <a:rPr lang="en-US" dirty="0" smtClean="0"/>
              <a:t>&gt;18 </a:t>
            </a:r>
            <a:r>
              <a:rPr lang="en-US" dirty="0" smtClean="0"/>
              <a:t>mm Hg) </a:t>
            </a:r>
            <a:endParaRPr lang="en-US" dirty="0" smtClean="0"/>
          </a:p>
          <a:p>
            <a:pPr>
              <a:buFont typeface="Wingdings" pitchFamily="2" charset="2"/>
              <a:buChar char="§"/>
            </a:pPr>
            <a:r>
              <a:rPr lang="en-US" dirty="0" smtClean="0"/>
              <a:t> </a:t>
            </a:r>
            <a:r>
              <a:rPr lang="en-US" dirty="0" smtClean="0"/>
              <a:t>Signs and symptoms of end organ </a:t>
            </a:r>
            <a:r>
              <a:rPr lang="en-US" dirty="0" err="1" smtClean="0"/>
              <a:t>hypoperfusion</a:t>
            </a:r>
            <a:r>
              <a:rPr lang="en-US" dirty="0" smtClean="0"/>
              <a:t> (</a:t>
            </a:r>
            <a:r>
              <a:rPr lang="en-US" dirty="0" err="1" smtClean="0"/>
              <a:t>restlessness,confusion,cold</a:t>
            </a:r>
            <a:r>
              <a:rPr lang="en-US" dirty="0" smtClean="0"/>
              <a:t> cyanotic </a:t>
            </a:r>
            <a:r>
              <a:rPr lang="en-US" dirty="0" err="1" smtClean="0"/>
              <a:t>extremeties,oliguria</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1858434" y="1452563"/>
            <a:ext cx="4556477" cy="363560"/>
          </a:xfrm>
          <a:prstGeom prst="rect">
            <a:avLst/>
          </a:prstGeom>
          <a:noFill/>
          <a:ln w="9525">
            <a:noFill/>
            <a:miter lim="800000"/>
            <a:headEnd/>
            <a:tailEnd/>
          </a:ln>
          <a:effectLst/>
        </p:spPr>
        <p:txBody>
          <a:bodyPr lIns="85725" tIns="42862" rIns="85725" bIns="42862">
            <a:spAutoFit/>
          </a:bodyPr>
          <a:lstStyle/>
          <a:p>
            <a:pPr marL="342900" indent="-342900" algn="ctr" eaLnBrk="1" hangingPunct="1">
              <a:spcBef>
                <a:spcPct val="20000"/>
              </a:spcBef>
              <a:buClr>
                <a:srgbClr val="FFDB97"/>
              </a:buClr>
              <a:buFont typeface="Wingdings" pitchFamily="-108" charset="2"/>
              <a:buNone/>
            </a:pPr>
            <a:r>
              <a:rPr lang="en-US" dirty="0">
                <a:latin typeface="Arial" charset="0"/>
              </a:rPr>
              <a:t>Congestion at Rest</a:t>
            </a:r>
          </a:p>
        </p:txBody>
      </p:sp>
      <p:sp>
        <p:nvSpPr>
          <p:cNvPr id="98307" name="Rectangle 3"/>
          <p:cNvSpPr>
            <a:spLocks noChangeArrowheads="1"/>
          </p:cNvSpPr>
          <p:nvPr/>
        </p:nvSpPr>
        <p:spPr bwMode="auto">
          <a:xfrm>
            <a:off x="98778" y="2835275"/>
            <a:ext cx="2157589" cy="917558"/>
          </a:xfrm>
          <a:prstGeom prst="rect">
            <a:avLst/>
          </a:prstGeom>
          <a:noFill/>
          <a:ln w="9525">
            <a:noFill/>
            <a:miter lim="800000"/>
            <a:headEnd/>
            <a:tailEnd/>
          </a:ln>
          <a:effectLst/>
        </p:spPr>
        <p:txBody>
          <a:bodyPr lIns="0" tIns="42862" rIns="85725" bIns="42862">
            <a:spAutoFit/>
          </a:bodyPr>
          <a:lstStyle/>
          <a:p>
            <a:pPr marL="342900" indent="-342900" algn="ctr" eaLnBrk="1" hangingPunct="1">
              <a:buClr>
                <a:schemeClr val="tx2"/>
              </a:buClr>
              <a:buFont typeface="Wingdings" pitchFamily="-108" charset="2"/>
              <a:buNone/>
            </a:pPr>
            <a:r>
              <a:rPr lang="en-US" dirty="0">
                <a:latin typeface="Arial" charset="0"/>
              </a:rPr>
              <a:t>Low</a:t>
            </a:r>
          </a:p>
          <a:p>
            <a:pPr marL="342900" indent="-342900" algn="ctr" eaLnBrk="1" hangingPunct="1">
              <a:buClr>
                <a:schemeClr val="tx2"/>
              </a:buClr>
              <a:buFont typeface="Wingdings" pitchFamily="-108" charset="2"/>
              <a:buNone/>
            </a:pPr>
            <a:r>
              <a:rPr lang="en-US" dirty="0">
                <a:latin typeface="Arial" charset="0"/>
              </a:rPr>
              <a:t>Perfusion</a:t>
            </a:r>
          </a:p>
          <a:p>
            <a:pPr marL="342900" indent="-342900" algn="ctr" eaLnBrk="1" hangingPunct="1">
              <a:buClr>
                <a:schemeClr val="tx2"/>
              </a:buClr>
              <a:buFont typeface="Wingdings" pitchFamily="-108" charset="2"/>
              <a:buNone/>
            </a:pPr>
            <a:r>
              <a:rPr lang="en-US" dirty="0">
                <a:latin typeface="Arial" charset="0"/>
              </a:rPr>
              <a:t>at Rest</a:t>
            </a:r>
          </a:p>
        </p:txBody>
      </p:sp>
      <p:sp>
        <p:nvSpPr>
          <p:cNvPr id="98308" name="Line 4"/>
          <p:cNvSpPr>
            <a:spLocks noChangeShapeType="1"/>
          </p:cNvSpPr>
          <p:nvPr/>
        </p:nvSpPr>
        <p:spPr bwMode="auto">
          <a:xfrm>
            <a:off x="2142066" y="3525838"/>
            <a:ext cx="4014612" cy="0"/>
          </a:xfrm>
          <a:prstGeom prst="line">
            <a:avLst/>
          </a:prstGeom>
          <a:noFill/>
          <a:ln w="38100">
            <a:solidFill>
              <a:schemeClr val="accent3"/>
            </a:solidFill>
            <a:round/>
            <a:headEnd type="none" w="sm" len="sm"/>
            <a:tailEnd type="none" w="sm" len="sm"/>
          </a:ln>
          <a:effectLst/>
        </p:spPr>
        <p:txBody>
          <a:bodyPr wrap="none" anchor="ctr"/>
          <a:lstStyle/>
          <a:p>
            <a:endParaRPr lang="en-US"/>
          </a:p>
        </p:txBody>
      </p:sp>
      <p:sp>
        <p:nvSpPr>
          <p:cNvPr id="98309" name="Line 5"/>
          <p:cNvSpPr>
            <a:spLocks noChangeShapeType="1"/>
          </p:cNvSpPr>
          <p:nvPr/>
        </p:nvSpPr>
        <p:spPr bwMode="auto">
          <a:xfrm flipH="1" flipV="1">
            <a:off x="4151489" y="2036763"/>
            <a:ext cx="0" cy="3048000"/>
          </a:xfrm>
          <a:prstGeom prst="line">
            <a:avLst/>
          </a:prstGeom>
          <a:noFill/>
          <a:ln w="38100">
            <a:solidFill>
              <a:schemeClr val="accent3"/>
            </a:solidFill>
            <a:round/>
            <a:headEnd type="none" w="sm" len="sm"/>
            <a:tailEnd type="none" w="sm" len="sm"/>
          </a:ln>
          <a:effectLst/>
        </p:spPr>
        <p:txBody>
          <a:bodyPr wrap="none" anchor="ctr"/>
          <a:lstStyle/>
          <a:p>
            <a:endParaRPr lang="en-US"/>
          </a:p>
        </p:txBody>
      </p:sp>
      <p:sp>
        <p:nvSpPr>
          <p:cNvPr id="98310" name="Text Box 6"/>
          <p:cNvSpPr txBox="1">
            <a:spLocks noChangeArrowheads="1"/>
          </p:cNvSpPr>
          <p:nvPr/>
        </p:nvSpPr>
        <p:spPr bwMode="auto">
          <a:xfrm>
            <a:off x="1498601" y="2700339"/>
            <a:ext cx="979311" cy="339725"/>
          </a:xfrm>
          <a:prstGeom prst="rect">
            <a:avLst/>
          </a:prstGeom>
          <a:noFill/>
          <a:ln w="12700">
            <a:noFill/>
            <a:miter lim="800000"/>
            <a:headEnd type="none" w="sm" len="sm"/>
            <a:tailEnd type="none" w="sm" len="sm"/>
          </a:ln>
          <a:effectLst/>
        </p:spPr>
        <p:txBody>
          <a:bodyPr>
            <a:spAutoFit/>
          </a:bodyPr>
          <a:lstStyle/>
          <a:p>
            <a:pPr algn="ctr">
              <a:lnSpc>
                <a:spcPct val="90000"/>
              </a:lnSpc>
              <a:spcBef>
                <a:spcPct val="50000"/>
              </a:spcBef>
            </a:pPr>
            <a:r>
              <a:rPr lang="en-US" sz="1800" b="1">
                <a:solidFill>
                  <a:srgbClr val="FFFF00"/>
                </a:solidFill>
                <a:latin typeface="Arial" charset="0"/>
              </a:rPr>
              <a:t>No</a:t>
            </a:r>
          </a:p>
        </p:txBody>
      </p:sp>
      <p:sp>
        <p:nvSpPr>
          <p:cNvPr id="98311" name="Text Box 7"/>
          <p:cNvSpPr txBox="1">
            <a:spLocks noChangeArrowheads="1"/>
          </p:cNvSpPr>
          <p:nvPr/>
        </p:nvSpPr>
        <p:spPr bwMode="auto">
          <a:xfrm>
            <a:off x="1793523" y="1965326"/>
            <a:ext cx="2692400" cy="339725"/>
          </a:xfrm>
          <a:prstGeom prst="rect">
            <a:avLst/>
          </a:prstGeom>
          <a:noFill/>
          <a:ln w="12700">
            <a:noFill/>
            <a:miter lim="800000"/>
            <a:headEnd type="none" w="sm" len="sm"/>
            <a:tailEnd type="none" w="sm" len="sm"/>
          </a:ln>
          <a:effectLst/>
        </p:spPr>
        <p:txBody>
          <a:bodyPr>
            <a:spAutoFit/>
          </a:bodyPr>
          <a:lstStyle/>
          <a:p>
            <a:pPr algn="ctr">
              <a:lnSpc>
                <a:spcPct val="90000"/>
              </a:lnSpc>
              <a:spcBef>
                <a:spcPct val="50000"/>
              </a:spcBef>
            </a:pPr>
            <a:r>
              <a:rPr lang="en-US" sz="1800" b="1">
                <a:solidFill>
                  <a:srgbClr val="FFFF00"/>
                </a:solidFill>
                <a:latin typeface="Arial" charset="0"/>
              </a:rPr>
              <a:t>No</a:t>
            </a:r>
          </a:p>
        </p:txBody>
      </p:sp>
      <p:sp>
        <p:nvSpPr>
          <p:cNvPr id="98312" name="Text Box 8"/>
          <p:cNvSpPr txBox="1">
            <a:spLocks noChangeArrowheads="1"/>
          </p:cNvSpPr>
          <p:nvPr/>
        </p:nvSpPr>
        <p:spPr bwMode="auto">
          <a:xfrm>
            <a:off x="4491567" y="1965326"/>
            <a:ext cx="1264356" cy="339725"/>
          </a:xfrm>
          <a:prstGeom prst="rect">
            <a:avLst/>
          </a:prstGeom>
          <a:noFill/>
          <a:ln w="12700">
            <a:noFill/>
            <a:miter lim="800000"/>
            <a:headEnd type="none" w="sm" len="sm"/>
            <a:tailEnd type="none" w="sm" len="sm"/>
          </a:ln>
          <a:effectLst/>
        </p:spPr>
        <p:txBody>
          <a:bodyPr>
            <a:spAutoFit/>
          </a:bodyPr>
          <a:lstStyle/>
          <a:p>
            <a:pPr algn="ctr">
              <a:lnSpc>
                <a:spcPct val="90000"/>
              </a:lnSpc>
              <a:spcBef>
                <a:spcPct val="50000"/>
              </a:spcBef>
            </a:pPr>
            <a:r>
              <a:rPr lang="en-US" sz="1800" b="1">
                <a:solidFill>
                  <a:srgbClr val="FFFF00"/>
                </a:solidFill>
                <a:latin typeface="Arial" charset="0"/>
              </a:rPr>
              <a:t>Yes</a:t>
            </a:r>
          </a:p>
        </p:txBody>
      </p:sp>
      <p:sp>
        <p:nvSpPr>
          <p:cNvPr id="98313" name="Text Box 9"/>
          <p:cNvSpPr txBox="1">
            <a:spLocks noChangeArrowheads="1"/>
          </p:cNvSpPr>
          <p:nvPr/>
        </p:nvSpPr>
        <p:spPr bwMode="auto">
          <a:xfrm>
            <a:off x="1398412" y="4162426"/>
            <a:ext cx="1265766" cy="339725"/>
          </a:xfrm>
          <a:prstGeom prst="rect">
            <a:avLst/>
          </a:prstGeom>
          <a:noFill/>
          <a:ln w="12700">
            <a:noFill/>
            <a:miter lim="800000"/>
            <a:headEnd type="none" w="sm" len="sm"/>
            <a:tailEnd type="none" w="sm" len="sm"/>
          </a:ln>
          <a:effectLst/>
        </p:spPr>
        <p:txBody>
          <a:bodyPr>
            <a:spAutoFit/>
          </a:bodyPr>
          <a:lstStyle/>
          <a:p>
            <a:pPr algn="ctr">
              <a:lnSpc>
                <a:spcPct val="90000"/>
              </a:lnSpc>
              <a:spcBef>
                <a:spcPct val="50000"/>
              </a:spcBef>
            </a:pPr>
            <a:r>
              <a:rPr lang="en-US" sz="1800" b="1">
                <a:solidFill>
                  <a:srgbClr val="FFFF00"/>
                </a:solidFill>
                <a:latin typeface="Arial" charset="0"/>
              </a:rPr>
              <a:t>Yes</a:t>
            </a:r>
          </a:p>
        </p:txBody>
      </p:sp>
      <p:sp>
        <p:nvSpPr>
          <p:cNvPr id="98314" name="Text Box 10"/>
          <p:cNvSpPr txBox="1">
            <a:spLocks noChangeArrowheads="1"/>
          </p:cNvSpPr>
          <p:nvPr/>
        </p:nvSpPr>
        <p:spPr bwMode="auto">
          <a:xfrm>
            <a:off x="1868311" y="2665413"/>
            <a:ext cx="2590800" cy="793750"/>
          </a:xfrm>
          <a:prstGeom prst="rect">
            <a:avLst/>
          </a:prstGeom>
          <a:noFill/>
          <a:ln w="12700">
            <a:noFill/>
            <a:miter lim="800000"/>
            <a:headEnd type="none" w="sm" len="sm"/>
            <a:tailEnd type="none" w="sm" len="sm"/>
          </a:ln>
          <a:effectLst/>
        </p:spPr>
        <p:txBody>
          <a:bodyPr>
            <a:spAutoFit/>
          </a:bodyPr>
          <a:lstStyle/>
          <a:p>
            <a:pPr algn="ctr">
              <a:lnSpc>
                <a:spcPct val="90000"/>
              </a:lnSpc>
              <a:spcBef>
                <a:spcPct val="50000"/>
              </a:spcBef>
            </a:pPr>
            <a:r>
              <a:rPr lang="en-US" sz="2000" b="1" dirty="0">
                <a:solidFill>
                  <a:schemeClr val="bg1"/>
                </a:solidFill>
                <a:latin typeface="Arial" charset="0"/>
              </a:rPr>
              <a:t>Warm &amp; Dry</a:t>
            </a:r>
          </a:p>
          <a:p>
            <a:pPr algn="ctr">
              <a:lnSpc>
                <a:spcPct val="90000"/>
              </a:lnSpc>
              <a:spcBef>
                <a:spcPct val="50000"/>
              </a:spcBef>
            </a:pPr>
            <a:r>
              <a:rPr lang="en-US" sz="2000" b="1" dirty="0">
                <a:solidFill>
                  <a:schemeClr val="bg1"/>
                </a:solidFill>
                <a:latin typeface="Arial" charset="0"/>
              </a:rPr>
              <a:t>5%</a:t>
            </a:r>
          </a:p>
        </p:txBody>
      </p:sp>
      <p:sp>
        <p:nvSpPr>
          <p:cNvPr id="98315" name="Text Box 11"/>
          <p:cNvSpPr txBox="1">
            <a:spLocks noChangeArrowheads="1"/>
          </p:cNvSpPr>
          <p:nvPr/>
        </p:nvSpPr>
        <p:spPr bwMode="auto">
          <a:xfrm>
            <a:off x="4045656" y="2665413"/>
            <a:ext cx="2156178" cy="793750"/>
          </a:xfrm>
          <a:prstGeom prst="rect">
            <a:avLst/>
          </a:prstGeom>
          <a:noFill/>
          <a:ln w="12700">
            <a:noFill/>
            <a:miter lim="800000"/>
            <a:headEnd type="none" w="sm" len="sm"/>
            <a:tailEnd type="none" w="sm" len="sm"/>
          </a:ln>
          <a:effectLst/>
        </p:spPr>
        <p:txBody>
          <a:bodyPr>
            <a:spAutoFit/>
          </a:bodyPr>
          <a:lstStyle/>
          <a:p>
            <a:pPr algn="ctr">
              <a:lnSpc>
                <a:spcPct val="90000"/>
              </a:lnSpc>
              <a:spcBef>
                <a:spcPct val="50000"/>
              </a:spcBef>
            </a:pPr>
            <a:r>
              <a:rPr lang="en-US" sz="2000" b="1" dirty="0">
                <a:solidFill>
                  <a:srgbClr val="65BBFF"/>
                </a:solidFill>
                <a:latin typeface="Arial" charset="0"/>
              </a:rPr>
              <a:t>Warm &amp; Wet</a:t>
            </a:r>
          </a:p>
          <a:p>
            <a:pPr algn="ctr">
              <a:lnSpc>
                <a:spcPct val="90000"/>
              </a:lnSpc>
              <a:spcBef>
                <a:spcPct val="50000"/>
              </a:spcBef>
            </a:pPr>
            <a:r>
              <a:rPr lang="en-US" sz="2000" b="1" dirty="0">
                <a:solidFill>
                  <a:srgbClr val="65BBFF"/>
                </a:solidFill>
                <a:latin typeface="Arial" charset="0"/>
              </a:rPr>
              <a:t>70%</a:t>
            </a:r>
          </a:p>
        </p:txBody>
      </p:sp>
      <p:sp>
        <p:nvSpPr>
          <p:cNvPr id="98316" name="Text Box 12"/>
          <p:cNvSpPr txBox="1">
            <a:spLocks noChangeArrowheads="1"/>
          </p:cNvSpPr>
          <p:nvPr/>
        </p:nvSpPr>
        <p:spPr bwMode="auto">
          <a:xfrm>
            <a:off x="4257323" y="4127500"/>
            <a:ext cx="1732844" cy="793750"/>
          </a:xfrm>
          <a:prstGeom prst="rect">
            <a:avLst/>
          </a:prstGeom>
          <a:noFill/>
          <a:ln w="12700">
            <a:noFill/>
            <a:miter lim="800000"/>
            <a:headEnd type="none" w="sm" len="sm"/>
            <a:tailEnd type="none" w="sm" len="sm"/>
          </a:ln>
          <a:effectLst/>
        </p:spPr>
        <p:txBody>
          <a:bodyPr>
            <a:spAutoFit/>
          </a:bodyPr>
          <a:lstStyle/>
          <a:p>
            <a:pPr algn="ctr">
              <a:lnSpc>
                <a:spcPct val="90000"/>
              </a:lnSpc>
              <a:spcBef>
                <a:spcPct val="50000"/>
              </a:spcBef>
            </a:pPr>
            <a:r>
              <a:rPr lang="en-US" sz="2000" b="1" dirty="0">
                <a:solidFill>
                  <a:schemeClr val="hlink"/>
                </a:solidFill>
                <a:latin typeface="Arial" charset="0"/>
              </a:rPr>
              <a:t>Cold &amp; Wet</a:t>
            </a:r>
          </a:p>
          <a:p>
            <a:pPr algn="ctr">
              <a:lnSpc>
                <a:spcPct val="90000"/>
              </a:lnSpc>
              <a:spcBef>
                <a:spcPct val="50000"/>
              </a:spcBef>
            </a:pPr>
            <a:r>
              <a:rPr lang="en-US" sz="2000" b="1" dirty="0">
                <a:solidFill>
                  <a:schemeClr val="hlink"/>
                </a:solidFill>
                <a:latin typeface="Arial" charset="0"/>
              </a:rPr>
              <a:t>20%</a:t>
            </a:r>
          </a:p>
        </p:txBody>
      </p:sp>
      <p:sp>
        <p:nvSpPr>
          <p:cNvPr id="98317" name="Text Box 13"/>
          <p:cNvSpPr txBox="1">
            <a:spLocks noChangeArrowheads="1"/>
          </p:cNvSpPr>
          <p:nvPr/>
        </p:nvSpPr>
        <p:spPr bwMode="auto">
          <a:xfrm>
            <a:off x="2312812" y="4127500"/>
            <a:ext cx="1653822" cy="793750"/>
          </a:xfrm>
          <a:prstGeom prst="rect">
            <a:avLst/>
          </a:prstGeom>
          <a:noFill/>
          <a:ln w="12700">
            <a:noFill/>
            <a:miter lim="800000"/>
            <a:headEnd type="none" w="sm" len="sm"/>
            <a:tailEnd type="none" w="sm" len="sm"/>
          </a:ln>
          <a:effectLst/>
        </p:spPr>
        <p:txBody>
          <a:bodyPr>
            <a:spAutoFit/>
          </a:bodyPr>
          <a:lstStyle/>
          <a:p>
            <a:pPr algn="ctr">
              <a:lnSpc>
                <a:spcPct val="90000"/>
              </a:lnSpc>
              <a:spcBef>
                <a:spcPct val="50000"/>
              </a:spcBef>
            </a:pPr>
            <a:r>
              <a:rPr lang="en-US" sz="2000" b="1" dirty="0">
                <a:solidFill>
                  <a:srgbClr val="FF3300"/>
                </a:solidFill>
                <a:latin typeface="Arial" charset="0"/>
              </a:rPr>
              <a:t>Cold &amp; Dry</a:t>
            </a:r>
          </a:p>
          <a:p>
            <a:pPr algn="ctr">
              <a:lnSpc>
                <a:spcPct val="90000"/>
              </a:lnSpc>
              <a:spcBef>
                <a:spcPct val="50000"/>
              </a:spcBef>
            </a:pPr>
            <a:r>
              <a:rPr lang="en-US" sz="2000" b="1" dirty="0">
                <a:solidFill>
                  <a:srgbClr val="FF3300"/>
                </a:solidFill>
                <a:latin typeface="Arial" charset="0"/>
              </a:rPr>
              <a:t>5%</a:t>
            </a:r>
            <a:endParaRPr lang="en-US" sz="2000" b="1" dirty="0">
              <a:solidFill>
                <a:srgbClr val="FF9900"/>
              </a:solidFill>
              <a:latin typeface="Arial" charset="0"/>
            </a:endParaRPr>
          </a:p>
        </p:txBody>
      </p:sp>
      <p:sp>
        <p:nvSpPr>
          <p:cNvPr id="98318" name="Text Box 14"/>
          <p:cNvSpPr txBox="1">
            <a:spLocks noChangeArrowheads="1"/>
          </p:cNvSpPr>
          <p:nvPr/>
        </p:nvSpPr>
        <p:spPr bwMode="auto">
          <a:xfrm>
            <a:off x="6256867" y="1989138"/>
            <a:ext cx="2599267" cy="2017712"/>
          </a:xfrm>
          <a:prstGeom prst="rect">
            <a:avLst/>
          </a:prstGeom>
          <a:noFill/>
          <a:ln w="12700">
            <a:noFill/>
            <a:miter lim="800000"/>
            <a:headEnd type="none" w="sm" len="sm"/>
            <a:tailEnd type="none" w="sm" len="sm"/>
          </a:ln>
          <a:effectLst/>
        </p:spPr>
        <p:txBody>
          <a:bodyPr>
            <a:spAutoFit/>
          </a:bodyPr>
          <a:lstStyle/>
          <a:p>
            <a:pPr marL="236538" indent="-236538">
              <a:lnSpc>
                <a:spcPct val="90000"/>
              </a:lnSpc>
              <a:spcBef>
                <a:spcPct val="30000"/>
              </a:spcBef>
            </a:pPr>
            <a:r>
              <a:rPr lang="en-US" sz="2000" dirty="0">
                <a:solidFill>
                  <a:srgbClr val="FFC727"/>
                </a:solidFill>
                <a:latin typeface="Arial" charset="0"/>
              </a:rPr>
              <a:t> </a:t>
            </a:r>
            <a:r>
              <a:rPr lang="en-US" sz="2000" dirty="0">
                <a:latin typeface="Arial" charset="0"/>
              </a:rPr>
              <a:t>Signs of congestion</a:t>
            </a:r>
          </a:p>
          <a:p>
            <a:pPr marL="236538" indent="-236538">
              <a:lnSpc>
                <a:spcPct val="90000"/>
              </a:lnSpc>
              <a:spcBef>
                <a:spcPct val="30000"/>
              </a:spcBef>
              <a:buClr>
                <a:srgbClr val="FFDB97"/>
              </a:buClr>
              <a:buFont typeface="Wingdings" pitchFamily="-108" charset="2"/>
              <a:buChar char="§"/>
            </a:pPr>
            <a:r>
              <a:rPr lang="en-US" sz="1800" dirty="0" err="1">
                <a:latin typeface="Arial" charset="0"/>
              </a:rPr>
              <a:t>Orthopnea</a:t>
            </a:r>
            <a:r>
              <a:rPr lang="en-US" sz="1800" dirty="0">
                <a:latin typeface="Arial" charset="0"/>
              </a:rPr>
              <a:t>/PND</a:t>
            </a:r>
          </a:p>
          <a:p>
            <a:pPr marL="236538" indent="-236538">
              <a:lnSpc>
                <a:spcPct val="90000"/>
              </a:lnSpc>
              <a:spcBef>
                <a:spcPct val="30000"/>
              </a:spcBef>
              <a:buClr>
                <a:srgbClr val="FFDB97"/>
              </a:buClr>
              <a:buFont typeface="Wingdings" pitchFamily="-108" charset="2"/>
              <a:buChar char="§"/>
            </a:pPr>
            <a:r>
              <a:rPr lang="en-US" sz="1800" dirty="0">
                <a:latin typeface="Arial" charset="0"/>
              </a:rPr>
              <a:t>JVD</a:t>
            </a:r>
          </a:p>
          <a:p>
            <a:pPr marL="236538" indent="-236538">
              <a:lnSpc>
                <a:spcPct val="90000"/>
              </a:lnSpc>
              <a:spcBef>
                <a:spcPct val="30000"/>
              </a:spcBef>
              <a:buClr>
                <a:srgbClr val="FFDB97"/>
              </a:buClr>
              <a:buFont typeface="Wingdings" pitchFamily="-108" charset="2"/>
              <a:buChar char="§"/>
            </a:pPr>
            <a:r>
              <a:rPr lang="en-US" sz="1800" dirty="0" err="1">
                <a:latin typeface="Arial" charset="0"/>
              </a:rPr>
              <a:t>Ascites</a:t>
            </a:r>
            <a:endParaRPr lang="en-US" sz="1800" dirty="0">
              <a:latin typeface="Arial" charset="0"/>
            </a:endParaRPr>
          </a:p>
          <a:p>
            <a:pPr marL="236538" indent="-236538">
              <a:lnSpc>
                <a:spcPct val="90000"/>
              </a:lnSpc>
              <a:spcBef>
                <a:spcPct val="30000"/>
              </a:spcBef>
              <a:buClr>
                <a:srgbClr val="FFDB97"/>
              </a:buClr>
              <a:buFont typeface="Wingdings" pitchFamily="-108" charset="2"/>
              <a:buChar char="§"/>
            </a:pPr>
            <a:r>
              <a:rPr lang="en-US" sz="1800" dirty="0">
                <a:latin typeface="Arial" charset="0"/>
              </a:rPr>
              <a:t>Edema</a:t>
            </a:r>
          </a:p>
          <a:p>
            <a:pPr marL="236538" indent="-236538">
              <a:lnSpc>
                <a:spcPct val="90000"/>
              </a:lnSpc>
              <a:spcBef>
                <a:spcPct val="30000"/>
              </a:spcBef>
              <a:buClr>
                <a:srgbClr val="FFDB97"/>
              </a:buClr>
              <a:buFont typeface="Wingdings" pitchFamily="-108" charset="2"/>
              <a:buChar char="§"/>
            </a:pPr>
            <a:r>
              <a:rPr lang="en-US" sz="1800" dirty="0" err="1">
                <a:latin typeface="Arial" charset="0"/>
              </a:rPr>
              <a:t>Rales</a:t>
            </a:r>
            <a:r>
              <a:rPr lang="en-US" sz="1800" dirty="0">
                <a:latin typeface="Arial" charset="0"/>
              </a:rPr>
              <a:t> (not always)</a:t>
            </a:r>
          </a:p>
        </p:txBody>
      </p:sp>
      <p:grpSp>
        <p:nvGrpSpPr>
          <p:cNvPr id="2" name="Group 15"/>
          <p:cNvGrpSpPr>
            <a:grpSpLocks/>
          </p:cNvGrpSpPr>
          <p:nvPr/>
        </p:nvGrpSpPr>
        <p:grpSpPr bwMode="auto">
          <a:xfrm>
            <a:off x="804334" y="5118100"/>
            <a:ext cx="7239000" cy="1060450"/>
            <a:chOff x="444" y="3255"/>
            <a:chExt cx="4560" cy="668"/>
          </a:xfrm>
        </p:grpSpPr>
        <p:sp>
          <p:nvSpPr>
            <p:cNvPr id="98320" name="Text Box 16"/>
            <p:cNvSpPr txBox="1">
              <a:spLocks noChangeArrowheads="1"/>
            </p:cNvSpPr>
            <p:nvPr/>
          </p:nvSpPr>
          <p:spPr bwMode="auto">
            <a:xfrm>
              <a:off x="444" y="3255"/>
              <a:ext cx="3555" cy="657"/>
            </a:xfrm>
            <a:prstGeom prst="rect">
              <a:avLst/>
            </a:prstGeom>
            <a:noFill/>
            <a:ln w="12700">
              <a:noFill/>
              <a:miter lim="800000"/>
              <a:headEnd type="none" w="sm" len="sm"/>
              <a:tailEnd type="none" w="sm" len="sm"/>
            </a:ln>
            <a:effectLst/>
          </p:spPr>
          <p:txBody>
            <a:bodyPr>
              <a:spAutoFit/>
            </a:bodyPr>
            <a:lstStyle/>
            <a:p>
              <a:pPr marL="223838" indent="-223838">
                <a:lnSpc>
                  <a:spcPct val="95000"/>
                </a:lnSpc>
                <a:spcBef>
                  <a:spcPct val="15000"/>
                </a:spcBef>
                <a:tabLst>
                  <a:tab pos="2805113" algn="l"/>
                </a:tabLst>
              </a:pPr>
              <a:r>
                <a:rPr lang="en-US" sz="2000" dirty="0">
                  <a:solidFill>
                    <a:srgbClr val="FFFF00"/>
                  </a:solidFill>
                  <a:latin typeface="Arial" charset="0"/>
                </a:rPr>
                <a:t>Evidence of low perfusion</a:t>
              </a:r>
            </a:p>
            <a:p>
              <a:pPr marL="223838" indent="-223838">
                <a:lnSpc>
                  <a:spcPct val="90000"/>
                </a:lnSpc>
                <a:buClr>
                  <a:srgbClr val="FFDB97"/>
                </a:buClr>
                <a:buFont typeface="Wingdings" pitchFamily="-108" charset="2"/>
                <a:buChar char="§"/>
                <a:tabLst>
                  <a:tab pos="2805113" algn="l"/>
                </a:tabLst>
              </a:pPr>
              <a:r>
                <a:rPr lang="en-US" sz="1600" dirty="0">
                  <a:solidFill>
                    <a:srgbClr val="FFFF00"/>
                  </a:solidFill>
                  <a:latin typeface="Arial" charset="0"/>
                </a:rPr>
                <a:t>Narrow pulse pressure	</a:t>
              </a:r>
            </a:p>
            <a:p>
              <a:pPr marL="223838" indent="-223838">
                <a:lnSpc>
                  <a:spcPct val="90000"/>
                </a:lnSpc>
                <a:buClr>
                  <a:srgbClr val="FFDB97"/>
                </a:buClr>
                <a:buFont typeface="Wingdings" pitchFamily="-108" charset="2"/>
                <a:buChar char="§"/>
                <a:tabLst>
                  <a:tab pos="2805113" algn="l"/>
                </a:tabLst>
              </a:pPr>
              <a:r>
                <a:rPr lang="en-US" sz="1600" dirty="0">
                  <a:solidFill>
                    <a:srgbClr val="FFFF00"/>
                  </a:solidFill>
                  <a:latin typeface="Arial" charset="0"/>
                </a:rPr>
                <a:t>Altered mental status	</a:t>
              </a:r>
            </a:p>
            <a:p>
              <a:pPr marL="223838" indent="-223838">
                <a:lnSpc>
                  <a:spcPct val="90000"/>
                </a:lnSpc>
                <a:buClr>
                  <a:srgbClr val="FFDB97"/>
                </a:buClr>
                <a:buFont typeface="Wingdings" pitchFamily="-108" charset="2"/>
                <a:buChar char="§"/>
                <a:tabLst>
                  <a:tab pos="2805113" algn="l"/>
                </a:tabLst>
              </a:pPr>
              <a:r>
                <a:rPr lang="en-US" sz="1600" dirty="0">
                  <a:solidFill>
                    <a:srgbClr val="FFFF00"/>
                  </a:solidFill>
                  <a:latin typeface="Arial" charset="0"/>
                </a:rPr>
                <a:t>Low serum sodium	</a:t>
              </a:r>
            </a:p>
          </p:txBody>
        </p:sp>
        <p:sp>
          <p:nvSpPr>
            <p:cNvPr id="98321" name="Rectangle 17"/>
            <p:cNvSpPr>
              <a:spLocks noChangeArrowheads="1"/>
            </p:cNvSpPr>
            <p:nvPr/>
          </p:nvSpPr>
          <p:spPr bwMode="auto">
            <a:xfrm>
              <a:off x="2124" y="3448"/>
              <a:ext cx="2880" cy="475"/>
            </a:xfrm>
            <a:prstGeom prst="rect">
              <a:avLst/>
            </a:prstGeom>
            <a:noFill/>
            <a:ln w="6350">
              <a:noFill/>
              <a:miter lim="800000"/>
              <a:headEnd/>
              <a:tailEnd/>
            </a:ln>
            <a:effectLst/>
          </p:spPr>
          <p:txBody>
            <a:bodyPr>
              <a:spAutoFit/>
            </a:bodyPr>
            <a:lstStyle/>
            <a:p>
              <a:pPr marL="236538" indent="-236538" eaLnBrk="1" hangingPunct="1">
                <a:lnSpc>
                  <a:spcPct val="90000"/>
                </a:lnSpc>
                <a:buClr>
                  <a:srgbClr val="FFDB97"/>
                </a:buClr>
                <a:buFont typeface="Wingdings" pitchFamily="-108" charset="2"/>
                <a:buChar char="§"/>
              </a:pPr>
              <a:r>
                <a:rPr lang="en-US" sz="1600" b="1" dirty="0">
                  <a:solidFill>
                    <a:srgbClr val="FFFF00"/>
                  </a:solidFill>
                  <a:latin typeface="Arial" charset="0"/>
                </a:rPr>
                <a:t>Cool extremities</a:t>
              </a:r>
            </a:p>
            <a:p>
              <a:pPr marL="236538" indent="-236538" eaLnBrk="1" hangingPunct="1">
                <a:lnSpc>
                  <a:spcPct val="90000"/>
                </a:lnSpc>
                <a:buClr>
                  <a:srgbClr val="FFDB97"/>
                </a:buClr>
                <a:buFont typeface="Wingdings" pitchFamily="-108" charset="2"/>
                <a:buChar char="§"/>
              </a:pPr>
              <a:r>
                <a:rPr lang="en-US" sz="1600" b="1" dirty="0">
                  <a:solidFill>
                    <a:srgbClr val="FFFF00"/>
                  </a:solidFill>
                  <a:latin typeface="Arial" charset="0"/>
                </a:rPr>
                <a:t>Hypotension with ACE inhibitor</a:t>
              </a:r>
            </a:p>
            <a:p>
              <a:pPr marL="236538" indent="-236538" eaLnBrk="1" hangingPunct="1">
                <a:lnSpc>
                  <a:spcPct val="90000"/>
                </a:lnSpc>
                <a:buClr>
                  <a:srgbClr val="FFDB97"/>
                </a:buClr>
                <a:buFont typeface="Wingdings" pitchFamily="-108" charset="2"/>
                <a:buChar char="§"/>
              </a:pPr>
              <a:r>
                <a:rPr lang="en-US" sz="1600" b="1" dirty="0">
                  <a:solidFill>
                    <a:srgbClr val="FFFF00"/>
                  </a:solidFill>
                  <a:latin typeface="Arial" charset="0"/>
                </a:rPr>
                <a:t>Renal insufficiency</a:t>
              </a:r>
            </a:p>
          </p:txBody>
        </p:sp>
      </p:grpSp>
      <p:sp>
        <p:nvSpPr>
          <p:cNvPr id="98322" name="Rectangle 18"/>
          <p:cNvSpPr>
            <a:spLocks noChangeArrowheads="1"/>
          </p:cNvSpPr>
          <p:nvPr/>
        </p:nvSpPr>
        <p:spPr bwMode="auto">
          <a:xfrm>
            <a:off x="603956" y="6324600"/>
            <a:ext cx="3665299" cy="308419"/>
          </a:xfrm>
          <a:prstGeom prst="rect">
            <a:avLst/>
          </a:prstGeom>
          <a:noFill/>
          <a:ln w="9525">
            <a:noFill/>
            <a:miter lim="800000"/>
            <a:headEnd/>
            <a:tailEnd/>
          </a:ln>
          <a:effectLst/>
        </p:spPr>
        <p:txBody>
          <a:bodyPr wrap="none" lIns="92075" tIns="46038" rIns="92075" bIns="46038">
            <a:spAutoFit/>
          </a:bodyPr>
          <a:lstStyle/>
          <a:p>
            <a:r>
              <a:rPr lang="en-US" sz="1400" dirty="0">
                <a:solidFill>
                  <a:schemeClr val="bg1"/>
                </a:solidFill>
                <a:latin typeface="Arial" charset="0"/>
              </a:rPr>
              <a:t>Stevenson LW. </a:t>
            </a:r>
            <a:r>
              <a:rPr lang="en-US" sz="1400" i="1" dirty="0" err="1">
                <a:solidFill>
                  <a:schemeClr val="bg1"/>
                </a:solidFill>
                <a:latin typeface="Arial" charset="0"/>
              </a:rPr>
              <a:t>Eur</a:t>
            </a:r>
            <a:r>
              <a:rPr lang="en-US" sz="1400" i="1" dirty="0">
                <a:solidFill>
                  <a:schemeClr val="bg1"/>
                </a:solidFill>
                <a:latin typeface="Arial" charset="0"/>
              </a:rPr>
              <a:t> J Heart Fail.</a:t>
            </a:r>
            <a:r>
              <a:rPr lang="en-US" sz="1400" dirty="0">
                <a:solidFill>
                  <a:schemeClr val="bg1"/>
                </a:solidFill>
                <a:latin typeface="Arial" charset="0"/>
              </a:rPr>
              <a:t> 1999;1:251</a:t>
            </a:r>
          </a:p>
        </p:txBody>
      </p:sp>
      <p:sp>
        <p:nvSpPr>
          <p:cNvPr id="98323" name="Rectangle 19"/>
          <p:cNvSpPr>
            <a:spLocks noGrp="1" noChangeArrowheads="1"/>
          </p:cNvSpPr>
          <p:nvPr>
            <p:ph type="title"/>
          </p:nvPr>
        </p:nvSpPr>
        <p:spPr>
          <a:xfrm>
            <a:off x="684389" y="227013"/>
            <a:ext cx="7635522" cy="1143000"/>
          </a:xfrm>
          <a:noFill/>
          <a:ln/>
        </p:spPr>
        <p:txBody>
          <a:bodyPr anchor="ctr"/>
          <a:lstStyle/>
          <a:p>
            <a:r>
              <a:rPr lang="en-US" dirty="0" smtClean="0"/>
              <a:t>Physical Exam:  Hemodynamic </a:t>
            </a:r>
            <a:r>
              <a:rPr lang="en-US" dirty="0"/>
              <a:t>Profiles in Heart Failure</a:t>
            </a:r>
          </a:p>
        </p:txBody>
      </p:sp>
      <p:sp>
        <p:nvSpPr>
          <p:cNvPr id="98324" name="Line 20"/>
          <p:cNvSpPr>
            <a:spLocks noChangeShapeType="1"/>
          </p:cNvSpPr>
          <p:nvPr/>
        </p:nvSpPr>
        <p:spPr bwMode="auto">
          <a:xfrm>
            <a:off x="685800" y="1443038"/>
            <a:ext cx="7772400" cy="0"/>
          </a:xfrm>
          <a:prstGeom prst="line">
            <a:avLst/>
          </a:prstGeom>
          <a:noFill/>
          <a:ln w="31750">
            <a:solidFill>
              <a:srgbClr val="FFDB97"/>
            </a:solidFill>
            <a:round/>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80439"/>
          </a:xfrm>
        </p:spPr>
        <p:txBody>
          <a:bodyPr>
            <a:normAutofit fontScale="90000"/>
          </a:bodyPr>
          <a:lstStyle/>
          <a:p>
            <a:r>
              <a:rPr lang="en-US" dirty="0" err="1" smtClean="0"/>
              <a:t>Pathophysiology</a:t>
            </a:r>
            <a:r>
              <a:rPr lang="en-US" dirty="0" smtClean="0"/>
              <a:t> of CS: Downward Spiral</a:t>
            </a:r>
            <a:endParaRPr lang="en-US" dirty="0"/>
          </a:p>
        </p:txBody>
      </p:sp>
      <p:pic>
        <p:nvPicPr>
          <p:cNvPr id="4" name="Picture 2" descr="Graphic"/>
          <p:cNvPicPr>
            <a:picLocks noGrp="1" noChangeAspect="1" noChangeArrowheads="1"/>
          </p:cNvPicPr>
          <p:nvPr>
            <p:ph sz="quarter" idx="1"/>
          </p:nvPr>
        </p:nvPicPr>
        <p:blipFill>
          <a:blip r:embed="rId2" cstate="print"/>
          <a:srcRect/>
          <a:stretch>
            <a:fillRect/>
          </a:stretch>
        </p:blipFill>
        <p:spPr bwMode="auto">
          <a:xfrm>
            <a:off x="53695" y="675249"/>
            <a:ext cx="9098375" cy="615922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249" y="0"/>
            <a:ext cx="7772400" cy="914400"/>
          </a:xfrm>
        </p:spPr>
        <p:txBody>
          <a:bodyPr/>
          <a:lstStyle/>
          <a:p>
            <a:r>
              <a:rPr lang="en-US" dirty="0" err="1" smtClean="0"/>
              <a:t>Vasopressors</a:t>
            </a:r>
            <a:r>
              <a:rPr lang="en-US" dirty="0" smtClean="0"/>
              <a:t> and </a:t>
            </a:r>
            <a:r>
              <a:rPr lang="en-US" dirty="0" err="1" smtClean="0"/>
              <a:t>Inotropes</a:t>
            </a:r>
            <a:endParaRPr lang="en-US" dirty="0"/>
          </a:p>
        </p:txBody>
      </p:sp>
      <p:sp>
        <p:nvSpPr>
          <p:cNvPr id="3" name="Content Placeholder 2"/>
          <p:cNvSpPr>
            <a:spLocks noGrp="1"/>
          </p:cNvSpPr>
          <p:nvPr>
            <p:ph sz="quarter" idx="1"/>
          </p:nvPr>
        </p:nvSpPr>
        <p:spPr>
          <a:xfrm>
            <a:off x="478302" y="1164581"/>
            <a:ext cx="8398412" cy="5362828"/>
          </a:xfrm>
        </p:spPr>
        <p:txBody>
          <a:bodyPr>
            <a:normAutofit fontScale="77500" lnSpcReduction="20000"/>
          </a:bodyPr>
          <a:lstStyle/>
          <a:p>
            <a:r>
              <a:rPr lang="en-US" b="1" dirty="0" smtClean="0">
                <a:solidFill>
                  <a:srgbClr val="FFFF00"/>
                </a:solidFill>
              </a:rPr>
              <a:t>Goal: optimize perfusion while minimizing toxicity</a:t>
            </a:r>
          </a:p>
          <a:p>
            <a:pPr>
              <a:buNone/>
            </a:pPr>
            <a:endParaRPr lang="en-US" b="1" dirty="0" smtClean="0">
              <a:solidFill>
                <a:srgbClr val="FFFF00"/>
              </a:solidFill>
            </a:endParaRPr>
          </a:p>
          <a:p>
            <a:r>
              <a:rPr lang="en-US" b="1" dirty="0" smtClean="0">
                <a:solidFill>
                  <a:srgbClr val="FFFF00"/>
                </a:solidFill>
              </a:rPr>
              <a:t>Close monitoring of mixed venous saturation</a:t>
            </a:r>
          </a:p>
          <a:p>
            <a:pPr>
              <a:buNone/>
            </a:pPr>
            <a:endParaRPr lang="en-US" b="1" dirty="0" smtClean="0">
              <a:solidFill>
                <a:srgbClr val="FFFF00"/>
              </a:solidFill>
            </a:endParaRPr>
          </a:p>
          <a:p>
            <a:r>
              <a:rPr lang="en-US" b="1" dirty="0" smtClean="0">
                <a:solidFill>
                  <a:srgbClr val="FFFF00"/>
                </a:solidFill>
              </a:rPr>
              <a:t>Invasive hemodynamic monitoring (arterial line, cardiac output monitoring) to guide therapy</a:t>
            </a:r>
          </a:p>
          <a:p>
            <a:endParaRPr lang="en-US" b="1" dirty="0" smtClean="0">
              <a:solidFill>
                <a:srgbClr val="FFFF00"/>
              </a:solidFill>
            </a:endParaRPr>
          </a:p>
          <a:p>
            <a:r>
              <a:rPr lang="en-US" b="1" dirty="0" err="1" smtClean="0">
                <a:solidFill>
                  <a:srgbClr val="FFFF00"/>
                </a:solidFill>
              </a:rPr>
              <a:t>Inotropes</a:t>
            </a:r>
            <a:r>
              <a:rPr lang="en-US" b="1" dirty="0" smtClean="0">
                <a:solidFill>
                  <a:srgbClr val="FFFF00"/>
                </a:solidFill>
              </a:rPr>
              <a:t>: shift Frank-starling curve to a higher plateau (increased contractility)</a:t>
            </a:r>
          </a:p>
          <a:p>
            <a:endParaRPr lang="en-US" b="1" dirty="0" smtClean="0">
              <a:solidFill>
                <a:srgbClr val="FFFF00"/>
              </a:solidFill>
            </a:endParaRPr>
          </a:p>
          <a:p>
            <a:r>
              <a:rPr lang="en-US" b="1" dirty="0" smtClean="0">
                <a:solidFill>
                  <a:srgbClr val="FFFF00"/>
                </a:solidFill>
              </a:rPr>
              <a:t>Low output syndrome without shock: start with an </a:t>
            </a:r>
            <a:r>
              <a:rPr lang="en-US" b="1" dirty="0" err="1" smtClean="0">
                <a:solidFill>
                  <a:srgbClr val="FFFF00"/>
                </a:solidFill>
              </a:rPr>
              <a:t>inotrope</a:t>
            </a:r>
            <a:r>
              <a:rPr lang="en-US" b="1" dirty="0" smtClean="0">
                <a:solidFill>
                  <a:srgbClr val="FFFF00"/>
                </a:solidFill>
              </a:rPr>
              <a:t> such as </a:t>
            </a:r>
            <a:r>
              <a:rPr lang="en-US" b="1" dirty="0" err="1" smtClean="0">
                <a:solidFill>
                  <a:srgbClr val="FFFF00"/>
                </a:solidFill>
              </a:rPr>
              <a:t>dobutamine</a:t>
            </a:r>
            <a:endParaRPr lang="en-US" b="1" dirty="0" smtClean="0">
              <a:solidFill>
                <a:srgbClr val="FFFF00"/>
              </a:solidFill>
            </a:endParaRPr>
          </a:p>
          <a:p>
            <a:endParaRPr lang="en-US" b="1" dirty="0" smtClean="0">
              <a:solidFill>
                <a:srgbClr val="FFFF00"/>
              </a:solidFill>
            </a:endParaRPr>
          </a:p>
          <a:p>
            <a:r>
              <a:rPr lang="en-US" b="1" dirty="0" smtClean="0">
                <a:solidFill>
                  <a:srgbClr val="FFFF00"/>
                </a:solidFill>
              </a:rPr>
              <a:t>Low output syndrome with shock: start with dopamine or </a:t>
            </a:r>
            <a:r>
              <a:rPr lang="en-US" b="1" dirty="0" err="1" smtClean="0">
                <a:solidFill>
                  <a:srgbClr val="FFFF00"/>
                </a:solidFill>
              </a:rPr>
              <a:t>norepinephrine</a:t>
            </a:r>
            <a:endParaRPr lang="en-US" b="1" dirty="0" smtClean="0">
              <a:solidFill>
                <a:srgbClr val="FFFF00"/>
              </a:solidFill>
            </a:endParaRPr>
          </a:p>
          <a:p>
            <a:pPr>
              <a:buNone/>
            </a:pP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l" eaLnBrk="1" hangingPunct="1"/>
            <a:r>
              <a:rPr lang="en-US" altLang="en-US" b="1" dirty="0" smtClean="0">
                <a:solidFill>
                  <a:srgbClr val="FF0000"/>
                </a:solidFill>
              </a:rPr>
              <a:t>Cardiogenic Shock</a:t>
            </a:r>
          </a:p>
        </p:txBody>
      </p:sp>
      <p:sp>
        <p:nvSpPr>
          <p:cNvPr id="171011" name="Rectangle 3"/>
          <p:cNvSpPr>
            <a:spLocks noGrp="1" noChangeArrowheads="1"/>
          </p:cNvSpPr>
          <p:nvPr>
            <p:ph type="body" sz="half" idx="1"/>
          </p:nvPr>
        </p:nvSpPr>
        <p:spPr>
          <a:xfrm>
            <a:off x="4572000" y="2133600"/>
            <a:ext cx="4191000" cy="4114800"/>
          </a:xfrm>
        </p:spPr>
        <p:txBody>
          <a:bodyPr/>
          <a:lstStyle/>
          <a:p>
            <a:pPr eaLnBrk="1" hangingPunct="1">
              <a:buClr>
                <a:schemeClr val="tx1"/>
              </a:buClr>
              <a:buSzTx/>
              <a:buFontTx/>
              <a:buChar char="•"/>
            </a:pPr>
            <a:r>
              <a:rPr lang="en-US" altLang="en-US" b="1" dirty="0" smtClean="0"/>
              <a:t>Signs:</a:t>
            </a:r>
          </a:p>
          <a:p>
            <a:pPr lvl="1" eaLnBrk="1" hangingPunct="1">
              <a:buClr>
                <a:schemeClr val="tx1"/>
              </a:buClr>
              <a:buSzTx/>
              <a:buFontTx/>
              <a:buChar char="•"/>
            </a:pPr>
            <a:r>
              <a:rPr lang="en-US" altLang="en-US" b="1" dirty="0" smtClean="0"/>
              <a:t>Cool, mottled skin</a:t>
            </a:r>
          </a:p>
          <a:p>
            <a:pPr lvl="1" eaLnBrk="1" hangingPunct="1">
              <a:buClr>
                <a:schemeClr val="tx1"/>
              </a:buClr>
              <a:buSzTx/>
              <a:buFontTx/>
              <a:buChar char="•"/>
            </a:pPr>
            <a:r>
              <a:rPr lang="en-US" altLang="en-US" b="1" dirty="0" smtClean="0"/>
              <a:t>Tachypnea </a:t>
            </a:r>
          </a:p>
          <a:p>
            <a:pPr lvl="1" eaLnBrk="1" hangingPunct="1">
              <a:buClr>
                <a:schemeClr val="tx1"/>
              </a:buClr>
              <a:buSzTx/>
              <a:buFontTx/>
              <a:buChar char="•"/>
            </a:pPr>
            <a:r>
              <a:rPr lang="en-US" altLang="en-US" b="1" dirty="0" smtClean="0"/>
              <a:t>Hypotension</a:t>
            </a:r>
          </a:p>
          <a:p>
            <a:pPr lvl="1" eaLnBrk="1" hangingPunct="1">
              <a:buClr>
                <a:schemeClr val="tx1"/>
              </a:buClr>
              <a:buSzTx/>
              <a:buFontTx/>
              <a:buChar char="•"/>
            </a:pPr>
            <a:r>
              <a:rPr lang="en-US" altLang="en-US" b="1" dirty="0" smtClean="0"/>
              <a:t>Altered mental status</a:t>
            </a:r>
          </a:p>
          <a:p>
            <a:pPr lvl="1" eaLnBrk="1" hangingPunct="1">
              <a:buClr>
                <a:schemeClr val="tx1"/>
              </a:buClr>
              <a:buSzTx/>
              <a:buFontTx/>
              <a:buChar char="•"/>
            </a:pPr>
            <a:r>
              <a:rPr lang="en-US" altLang="en-US" b="1" dirty="0" smtClean="0"/>
              <a:t>Narrowed pulse pressure</a:t>
            </a:r>
          </a:p>
          <a:p>
            <a:pPr lvl="1" eaLnBrk="1" hangingPunct="1">
              <a:buClr>
                <a:schemeClr val="tx1"/>
              </a:buClr>
              <a:buSzTx/>
              <a:buFontTx/>
              <a:buChar char="•"/>
            </a:pPr>
            <a:r>
              <a:rPr lang="en-US" altLang="en-US" b="1" dirty="0" smtClean="0"/>
              <a:t>Rales, murmur</a:t>
            </a:r>
          </a:p>
        </p:txBody>
      </p:sp>
      <p:sp>
        <p:nvSpPr>
          <p:cNvPr id="171012" name="Rectangle 4"/>
          <p:cNvSpPr>
            <a:spLocks noGrp="1" noChangeArrowheads="1"/>
          </p:cNvSpPr>
          <p:nvPr>
            <p:ph type="body" sz="half" idx="2"/>
          </p:nvPr>
        </p:nvSpPr>
        <p:spPr>
          <a:xfrm>
            <a:off x="211016" y="2133600"/>
            <a:ext cx="4054598" cy="4114800"/>
          </a:xfrm>
        </p:spPr>
        <p:txBody>
          <a:bodyPr>
            <a:normAutofit/>
          </a:bodyPr>
          <a:lstStyle/>
          <a:p>
            <a:pPr eaLnBrk="1" hangingPunct="1">
              <a:buClr>
                <a:schemeClr val="tx1"/>
              </a:buClr>
              <a:buSzTx/>
              <a:buFontTx/>
              <a:buChar char="•"/>
            </a:pPr>
            <a:r>
              <a:rPr lang="en-US" altLang="en-US" sz="3600" b="1" dirty="0" smtClean="0"/>
              <a:t>Defined as:</a:t>
            </a:r>
          </a:p>
          <a:p>
            <a:pPr lvl="1" eaLnBrk="1" hangingPunct="1">
              <a:buClr>
                <a:schemeClr val="tx1"/>
              </a:buClr>
              <a:buSzTx/>
              <a:buFontTx/>
              <a:buChar char="•"/>
            </a:pPr>
            <a:r>
              <a:rPr lang="en-US" altLang="en-US" sz="3200" b="1" dirty="0" smtClean="0"/>
              <a:t>SBP &lt; 90 mmHg</a:t>
            </a:r>
          </a:p>
          <a:p>
            <a:pPr lvl="1" eaLnBrk="1" hangingPunct="1">
              <a:buClr>
                <a:schemeClr val="tx1"/>
              </a:buClr>
              <a:buSzTx/>
              <a:buFontTx/>
              <a:buChar char="•"/>
            </a:pPr>
            <a:r>
              <a:rPr lang="en-US" altLang="en-US" sz="3200" b="1" dirty="0" smtClean="0"/>
              <a:t>CI &lt; 2.2 L/m/m</a:t>
            </a:r>
            <a:r>
              <a:rPr lang="en-US" altLang="en-US" sz="3200" b="1" baseline="30000" dirty="0" smtClean="0"/>
              <a:t>2</a:t>
            </a:r>
          </a:p>
          <a:p>
            <a:pPr lvl="1" eaLnBrk="1" hangingPunct="1">
              <a:buClr>
                <a:schemeClr val="tx1"/>
              </a:buClr>
              <a:buSzTx/>
              <a:buFontTx/>
              <a:buChar char="•"/>
            </a:pPr>
            <a:r>
              <a:rPr lang="en-US" altLang="en-US" sz="3200" b="1" dirty="0" smtClean="0"/>
              <a:t>PCWP &gt; 18 mmHg</a:t>
            </a:r>
          </a:p>
        </p:txBody>
      </p:sp>
    </p:spTree>
    <p:extLst>
      <p:ext uri="{BB962C8B-B14F-4D97-AF65-F5344CB8AC3E}">
        <p14:creationId xmlns:p14="http://schemas.microsoft.com/office/powerpoint/2010/main" xmlns="" val="2541653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10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101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71011">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710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710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710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7101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710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autoUpdateAnimBg="0"/>
      <p:bldP spid="171012"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7218" t="2371" r="25044" b="53791"/>
          <a:stretch/>
        </p:blipFill>
        <p:spPr>
          <a:xfrm>
            <a:off x="131979" y="190830"/>
            <a:ext cx="8730530" cy="631333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7218" t="2137" r="27565" b="54608"/>
          <a:stretch/>
        </p:blipFill>
        <p:spPr>
          <a:xfrm>
            <a:off x="114942" y="174928"/>
            <a:ext cx="8750762" cy="624333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7116" t="2280" r="26635" b="53887"/>
          <a:stretch/>
        </p:blipFill>
        <p:spPr>
          <a:xfrm>
            <a:off x="140985" y="184636"/>
            <a:ext cx="8706975" cy="615461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7308" t="1894" r="25480" b="53628"/>
          <a:stretch/>
        </p:blipFill>
        <p:spPr>
          <a:xfrm>
            <a:off x="6902" y="158261"/>
            <a:ext cx="9109549" cy="640080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LV Dysfunction</a:t>
            </a:r>
            <a:endParaRPr lang="en-US" dirty="0"/>
          </a:p>
        </p:txBody>
      </p:sp>
      <p:pic>
        <p:nvPicPr>
          <p:cNvPr id="5" name="10.43.06 hrs __[0000919]">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791308" y="1257638"/>
            <a:ext cx="7253653" cy="5440718"/>
          </a:xfrm>
        </p:spPr>
      </p:pic>
    </p:spTree>
    <p:extLst>
      <p:ext uri="{BB962C8B-B14F-4D97-AF65-F5344CB8AC3E}">
        <p14:creationId xmlns:p14="http://schemas.microsoft.com/office/powerpoint/2010/main" xmlns="" val="4092952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repeatCount="indefinite" fill="hold" display="0">
                  <p:stCondLst>
                    <p:cond delay="indefinite"/>
                  </p:st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Global LV Dysfunction</a:t>
            </a:r>
          </a:p>
        </p:txBody>
      </p:sp>
      <p:pic>
        <p:nvPicPr>
          <p:cNvPr id="4" name="10.43.26 hrs __[0000920]">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019908" y="1487610"/>
            <a:ext cx="6600092" cy="4950069"/>
          </a:xfrm>
          <a:prstGeom prst="rect">
            <a:avLst/>
          </a:prstGeom>
        </p:spPr>
      </p:pic>
    </p:spTree>
    <p:extLst>
      <p:ext uri="{BB962C8B-B14F-4D97-AF65-F5344CB8AC3E}">
        <p14:creationId xmlns:p14="http://schemas.microsoft.com/office/powerpoint/2010/main" xmlns="" val="3557584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Global LV Dysfunction</a:t>
            </a:r>
          </a:p>
        </p:txBody>
      </p:sp>
      <p:pic>
        <p:nvPicPr>
          <p:cNvPr id="4" name="12.04.42 hrs __[000092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836327" y="1179878"/>
            <a:ext cx="7129504" cy="5347128"/>
          </a:xfrm>
          <a:prstGeom prst="rect">
            <a:avLst/>
          </a:prstGeom>
        </p:spPr>
      </p:pic>
    </p:spTree>
    <p:extLst>
      <p:ext uri="{BB962C8B-B14F-4D97-AF65-F5344CB8AC3E}">
        <p14:creationId xmlns:p14="http://schemas.microsoft.com/office/powerpoint/2010/main" xmlns="" val="679939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7211" t="2280" r="25673" b="54016"/>
          <a:stretch/>
        </p:blipFill>
        <p:spPr>
          <a:xfrm>
            <a:off x="149832" y="184637"/>
            <a:ext cx="9023140" cy="624254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24" y="0"/>
            <a:ext cx="8806375" cy="836710"/>
          </a:xfrm>
        </p:spPr>
        <p:txBody>
          <a:bodyPr>
            <a:normAutofit fontScale="90000"/>
          </a:bodyPr>
          <a:lstStyle/>
          <a:p>
            <a:r>
              <a:rPr lang="en-US" dirty="0" smtClean="0"/>
              <a:t>History: Who gets </a:t>
            </a:r>
            <a:r>
              <a:rPr lang="en-US" dirty="0" err="1" smtClean="0"/>
              <a:t>Cardiogenic</a:t>
            </a:r>
            <a:r>
              <a:rPr lang="en-US" dirty="0" smtClean="0"/>
              <a:t> Shock?</a:t>
            </a:r>
            <a:endParaRPr lang="en-US" dirty="0"/>
          </a:p>
        </p:txBody>
      </p:sp>
      <p:graphicFrame>
        <p:nvGraphicFramePr>
          <p:cNvPr id="2050" name="Object 2"/>
          <p:cNvGraphicFramePr>
            <a:graphicFrameLocks/>
          </p:cNvGraphicFramePr>
          <p:nvPr>
            <p:ph idx="1"/>
          </p:nvPr>
        </p:nvGraphicFramePr>
        <p:xfrm>
          <a:off x="590843" y="900332"/>
          <a:ext cx="8159261" cy="5613009"/>
        </p:xfrm>
        <a:graphic>
          <a:graphicData uri="http://schemas.openxmlformats.org/presentationml/2006/ole">
            <p:oleObj spid="_x0000_s1026" name="Chart" r:id="rId3" imgW="0" imgH="0" progId="MSGraph.Chart.8">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96861" y="163548"/>
            <a:ext cx="5721438" cy="73866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US" sz="2100" b="1" dirty="0">
                <a:latin typeface="Tahoma" panose="020B0604030504040204" pitchFamily="34" charset="0"/>
                <a:ea typeface="Tahoma" panose="020B0604030504040204" pitchFamily="34" charset="0"/>
                <a:cs typeface="Tahoma" panose="020B0604030504040204" pitchFamily="34" charset="0"/>
              </a:rPr>
              <a:t>Step 3:  Estimate LAP (High &gt; </a:t>
            </a:r>
            <a:r>
              <a:rPr lang="en-AU" sz="2100" b="1" dirty="0">
                <a:latin typeface="Tahoma" panose="020B0604030504040204" pitchFamily="34" charset="0"/>
                <a:ea typeface="Tahoma" panose="020B0604030504040204" pitchFamily="34" charset="0"/>
                <a:cs typeface="Tahoma" panose="020B0604030504040204" pitchFamily="34" charset="0"/>
              </a:rPr>
              <a:t>15 mmHg)</a:t>
            </a:r>
          </a:p>
          <a:p>
            <a:pPr algn="ctr"/>
            <a:r>
              <a:rPr lang="en-AU" sz="2100" b="1" dirty="0">
                <a:latin typeface="Tahoma" panose="020B0604030504040204" pitchFamily="34" charset="0"/>
                <a:ea typeface="Tahoma" panose="020B0604030504040204" pitchFamily="34" charset="0"/>
                <a:cs typeface="Tahoma" panose="020B0604030504040204" pitchFamily="34" charset="0"/>
              </a:rPr>
              <a:t>Diastolic dysfunction?</a:t>
            </a:r>
            <a:endParaRPr lang="en-US" sz="21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2" cstate="print"/>
          <a:stretch>
            <a:fillRect/>
          </a:stretch>
        </p:blipFill>
        <p:spPr>
          <a:xfrm>
            <a:off x="2321818" y="1037492"/>
            <a:ext cx="6604464" cy="4721469"/>
          </a:xfrm>
          <a:prstGeom prst="rect">
            <a:avLst/>
          </a:prstGeom>
        </p:spPr>
      </p:pic>
      <p:sp>
        <p:nvSpPr>
          <p:cNvPr id="7" name="TextBox 6"/>
          <p:cNvSpPr txBox="1"/>
          <p:nvPr/>
        </p:nvSpPr>
        <p:spPr>
          <a:xfrm>
            <a:off x="963563" y="1922082"/>
            <a:ext cx="108227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High LAP</a:t>
            </a:r>
          </a:p>
        </p:txBody>
      </p:sp>
      <p:sp>
        <p:nvSpPr>
          <p:cNvPr id="8" name="TextBox 7"/>
          <p:cNvSpPr txBox="1"/>
          <p:nvPr/>
        </p:nvSpPr>
        <p:spPr>
          <a:xfrm>
            <a:off x="963563" y="3318458"/>
            <a:ext cx="1266197"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Normal LAP</a:t>
            </a:r>
          </a:p>
        </p:txBody>
      </p:sp>
      <p:sp>
        <p:nvSpPr>
          <p:cNvPr id="9" name="TextBox 8"/>
          <p:cNvSpPr txBox="1"/>
          <p:nvPr/>
        </p:nvSpPr>
        <p:spPr>
          <a:xfrm>
            <a:off x="1055523" y="4807167"/>
            <a:ext cx="1082278"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t>Low LAP</a:t>
            </a:r>
          </a:p>
        </p:txBody>
      </p:sp>
      <p:sp>
        <p:nvSpPr>
          <p:cNvPr id="10" name="Rectangle 9"/>
          <p:cNvSpPr/>
          <p:nvPr/>
        </p:nvSpPr>
        <p:spPr>
          <a:xfrm>
            <a:off x="208524" y="6018877"/>
            <a:ext cx="5690840" cy="5078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1350" b="1" dirty="0"/>
              <a:t>I</a:t>
            </a:r>
            <a:r>
              <a:rPr lang="en-AU" sz="1350" b="1" dirty="0"/>
              <a:t>n general terms, the trend in PCWP is in the same direction as the change in inter-atrial septal pattern.</a:t>
            </a:r>
            <a:endParaRPr lang="en-US" sz="1350" b="1" dirty="0"/>
          </a:p>
        </p:txBody>
      </p:sp>
    </p:spTree>
    <p:extLst>
      <p:ext uri="{BB962C8B-B14F-4D97-AF65-F5344CB8AC3E}">
        <p14:creationId xmlns:p14="http://schemas.microsoft.com/office/powerpoint/2010/main" xmlns="" val="135715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5479" t="1904" r="24956" b="55890"/>
          <a:stretch/>
        </p:blipFill>
        <p:spPr>
          <a:xfrm>
            <a:off x="71562" y="159025"/>
            <a:ext cx="8943858" cy="649621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7391" t="1904" r="30174" b="53791"/>
          <a:stretch/>
        </p:blipFill>
        <p:spPr>
          <a:xfrm>
            <a:off x="214685" y="159025"/>
            <a:ext cx="8794477" cy="6550962"/>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5217" t="1554" r="24870" b="56007"/>
          <a:stretch/>
        </p:blipFill>
        <p:spPr>
          <a:xfrm>
            <a:off x="23853" y="135170"/>
            <a:ext cx="9077945" cy="651211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7391" t="2138" r="25478" b="54491"/>
          <a:stretch/>
        </p:blipFill>
        <p:spPr>
          <a:xfrm>
            <a:off x="71818" y="174929"/>
            <a:ext cx="8932009" cy="613045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8909" y="180247"/>
            <a:ext cx="6289963"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900"/>
              </a:spcBef>
              <a:spcAft>
                <a:spcPts val="225"/>
              </a:spcAft>
            </a:pPr>
            <a:r>
              <a:rPr lang="en-AU" sz="2400" b="1" dirty="0">
                <a:latin typeface="Arial" panose="020B0604020202020204" pitchFamily="34" charset="0"/>
                <a:ea typeface="Times New Roman" panose="02020603050405020304" pitchFamily="18" charset="0"/>
              </a:rPr>
              <a:t>Step 1:</a:t>
            </a:r>
            <a:r>
              <a:rPr lang="en-AU" sz="2400" dirty="0">
                <a:latin typeface="Arial" panose="020B0604020202020204" pitchFamily="34" charset="0"/>
                <a:ea typeface="Times New Roman" panose="02020603050405020304" pitchFamily="18" charset="0"/>
              </a:rPr>
              <a:t>  </a:t>
            </a:r>
            <a:r>
              <a:rPr lang="en-AU" sz="2400" b="1" dirty="0">
                <a:latin typeface="Arial" panose="020B0604020202020204" pitchFamily="34" charset="0"/>
                <a:ea typeface="Times New Roman" panose="02020603050405020304" pitchFamily="18" charset="0"/>
              </a:rPr>
              <a:t>Estimate Left Ventricular End Diastolic Volume (Preload) / LVEDA</a:t>
            </a:r>
            <a:endParaRPr lang="en-US" sz="2400" b="1" dirty="0">
              <a:latin typeface="Arial" panose="020B0604020202020204" pitchFamily="34" charset="0"/>
              <a:ea typeface="Times New Roman" panose="02020603050405020304" pitchFamily="18" charset="0"/>
            </a:endParaRPr>
          </a:p>
        </p:txBody>
      </p:sp>
      <p:sp>
        <p:nvSpPr>
          <p:cNvPr id="6" name="Rectangle 5"/>
          <p:cNvSpPr/>
          <p:nvPr/>
        </p:nvSpPr>
        <p:spPr>
          <a:xfrm>
            <a:off x="5409888" y="1122218"/>
            <a:ext cx="3734112" cy="304698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AU" sz="2400" b="1" dirty="0"/>
              <a:t>normal range of </a:t>
            </a:r>
            <a:r>
              <a:rPr lang="en-AU" sz="2400" b="1" dirty="0">
                <a:latin typeface="Arial" panose="020B0604020202020204" pitchFamily="34" charset="0"/>
                <a:ea typeface="Times New Roman" panose="02020603050405020304" pitchFamily="18" charset="0"/>
                <a:cs typeface="Times New Roman" panose="02020603050405020304" pitchFamily="18" charset="0"/>
              </a:rPr>
              <a:t>LVEDA= 8-14 cm</a:t>
            </a:r>
            <a:r>
              <a:rPr lang="en-AU" sz="2400" b="1" baseline="30000" dirty="0">
                <a:latin typeface="Times New Roman" panose="02020603050405020304" pitchFamily="18" charset="0"/>
              </a:rPr>
              <a:t>2</a:t>
            </a:r>
          </a:p>
          <a:p>
            <a:pPr marL="214313" indent="-214313">
              <a:buFont typeface="Wingdings" panose="05000000000000000000" pitchFamily="2" charset="2"/>
              <a:buChar char="Ø"/>
            </a:pPr>
            <a:r>
              <a:rPr lang="en-AU" sz="2400" b="1" dirty="0"/>
              <a:t>An LVEDA &lt; 8 cm</a:t>
            </a:r>
            <a:r>
              <a:rPr lang="en-AU" sz="2400" b="1" baseline="30000" dirty="0"/>
              <a:t>2 </a:t>
            </a:r>
            <a:r>
              <a:rPr lang="en-AU" sz="2400" b="1" dirty="0"/>
              <a:t>is consistent with hypovolaemia, and </a:t>
            </a:r>
          </a:p>
          <a:p>
            <a:pPr marL="214313" indent="-214313">
              <a:buFont typeface="Wingdings" panose="05000000000000000000" pitchFamily="2" charset="2"/>
              <a:buChar char="Ø"/>
            </a:pPr>
            <a:r>
              <a:rPr lang="en-AU" sz="2400" b="1" dirty="0"/>
              <a:t>LVEDA &gt; 14 cm</a:t>
            </a:r>
            <a:r>
              <a:rPr lang="en-AU" sz="2400" b="1" baseline="30000" dirty="0"/>
              <a:t>2</a:t>
            </a:r>
            <a:r>
              <a:rPr lang="en-AU" sz="2400" b="1" dirty="0"/>
              <a:t>, consistent with a dilated left ventricle</a:t>
            </a:r>
            <a:endParaRPr lang="en-US" sz="2400" b="1" dirty="0"/>
          </a:p>
        </p:txBody>
      </p:sp>
      <p:pic>
        <p:nvPicPr>
          <p:cNvPr id="2" name="Picture 1"/>
          <p:cNvPicPr>
            <a:picLocks noChangeAspect="1"/>
          </p:cNvPicPr>
          <p:nvPr/>
        </p:nvPicPr>
        <p:blipFill>
          <a:blip r:embed="rId2" cstate="print"/>
          <a:stretch>
            <a:fillRect/>
          </a:stretch>
        </p:blipFill>
        <p:spPr>
          <a:xfrm>
            <a:off x="122231" y="1122218"/>
            <a:ext cx="5098383" cy="3395988"/>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2231" y="4615188"/>
            <a:ext cx="8989695" cy="1924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182710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28512" y="309863"/>
            <a:ext cx="5237402"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AU" sz="2100" b="1" dirty="0">
                <a:latin typeface="Arial" panose="020B0604020202020204" pitchFamily="34" charset="0"/>
                <a:ea typeface="Times New Roman" panose="02020603050405020304" pitchFamily="18" charset="0"/>
                <a:cs typeface="Times New Roman" panose="02020603050405020304" pitchFamily="18" charset="0"/>
              </a:rPr>
              <a:t>Step 2:  Estimate Systolic Function</a:t>
            </a:r>
          </a:p>
          <a:p>
            <a:pPr algn="ctr"/>
            <a:r>
              <a:rPr lang="en-AU" sz="2100" b="1" dirty="0">
                <a:latin typeface="Arial" panose="020B0604020202020204" pitchFamily="34" charset="0"/>
                <a:cs typeface="Times New Roman" panose="02020603050405020304" pitchFamily="18" charset="0"/>
              </a:rPr>
              <a:t>LVESA [FAC]</a:t>
            </a:r>
            <a:endParaRPr lang="en-US" sz="2100" b="1" dirty="0"/>
          </a:p>
        </p:txBody>
      </p:sp>
      <p:sp>
        <p:nvSpPr>
          <p:cNvPr id="5" name="Rectangle 4"/>
          <p:cNvSpPr/>
          <p:nvPr/>
        </p:nvSpPr>
        <p:spPr>
          <a:xfrm>
            <a:off x="1863384" y="1246376"/>
            <a:ext cx="6365949" cy="181588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AU" sz="2800" b="1" dirty="0">
                <a:latin typeface="Arial" panose="020B0604020202020204" pitchFamily="34" charset="0"/>
                <a:cs typeface="Times New Roman" panose="02020603050405020304" pitchFamily="18" charset="0"/>
              </a:rPr>
              <a:t>FAC= (EDA – ESA) / EDA</a:t>
            </a:r>
          </a:p>
          <a:p>
            <a:pPr algn="ctr">
              <a:buFont typeface="Arial" panose="020B0604020202020204" pitchFamily="34" charset="0"/>
              <a:buChar char="a"/>
            </a:pPr>
            <a:r>
              <a:rPr lang="en-AU" sz="2800" dirty="0">
                <a:latin typeface="Times New Roman" panose="02020603050405020304" pitchFamily="18" charset="0"/>
              </a:rPr>
              <a:t>.Increased (FAC &gt; 65%)</a:t>
            </a:r>
          </a:p>
          <a:p>
            <a:pPr algn="ctr">
              <a:buFont typeface="Arial" panose="020B0604020202020204" pitchFamily="34" charset="0"/>
              <a:buChar char="b"/>
            </a:pPr>
            <a:r>
              <a:rPr lang="en-AU" sz="2800" dirty="0">
                <a:latin typeface="Times New Roman" panose="02020603050405020304" pitchFamily="18" charset="0"/>
              </a:rPr>
              <a:t>.Normal (FAC 50-65%)</a:t>
            </a:r>
          </a:p>
          <a:p>
            <a:pPr algn="ctr">
              <a:buFont typeface="Arial" panose="020B0604020202020204" pitchFamily="34" charset="0"/>
              <a:buChar char="c"/>
            </a:pPr>
            <a:r>
              <a:rPr lang="en-AU" sz="2800" dirty="0">
                <a:latin typeface="Times New Roman" panose="02020603050405020304" pitchFamily="18" charset="0"/>
              </a:rPr>
              <a:t>.Reduced (&lt;50%).</a:t>
            </a:r>
          </a:p>
        </p:txBody>
      </p:sp>
      <p:pic>
        <p:nvPicPr>
          <p:cNvPr id="7" name="Picture 6"/>
          <p:cNvPicPr>
            <a:picLocks noChangeAspect="1"/>
          </p:cNvPicPr>
          <p:nvPr/>
        </p:nvPicPr>
        <p:blipFill>
          <a:blip r:embed="rId2" cstate="print"/>
          <a:stretch>
            <a:fillRect/>
          </a:stretch>
        </p:blipFill>
        <p:spPr>
          <a:xfrm>
            <a:off x="124691" y="3768436"/>
            <a:ext cx="9046576" cy="2286000"/>
          </a:xfrm>
          <a:prstGeom prst="rect">
            <a:avLst/>
          </a:prstGeom>
        </p:spPr>
      </p:pic>
    </p:spTree>
    <p:extLst>
      <p:ext uri="{BB962C8B-B14F-4D97-AF65-F5344CB8AC3E}">
        <p14:creationId xmlns:p14="http://schemas.microsoft.com/office/powerpoint/2010/main" xmlns="" val="4287718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70745" y="782515"/>
            <a:ext cx="9085726" cy="2785790"/>
          </a:xfrm>
          <a:prstGeom prst="rect">
            <a:avLst/>
          </a:prstGeom>
        </p:spPr>
      </p:pic>
      <p:cxnSp>
        <p:nvCxnSpPr>
          <p:cNvPr id="4" name="Straight Connector 3"/>
          <p:cNvCxnSpPr/>
          <p:nvPr/>
        </p:nvCxnSpPr>
        <p:spPr>
          <a:xfrm flipV="1">
            <a:off x="714268" y="2013672"/>
            <a:ext cx="6000750" cy="107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25104" y="2433203"/>
            <a:ext cx="6000750"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0744" y="4062539"/>
            <a:ext cx="8976273"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b="1" dirty="0">
                <a:latin typeface="Verdana" panose="020B0604030504040204" pitchFamily="34" charset="0"/>
                <a:ea typeface="Verdana" panose="020B0604030504040204" pitchFamily="34" charset="0"/>
                <a:cs typeface="Verdana" panose="020B0604030504040204" pitchFamily="34" charset="0"/>
              </a:rPr>
              <a:t>With low LV afterload cardiac index is usually</a:t>
            </a:r>
          </a:p>
          <a:p>
            <a:pPr algn="ctr"/>
            <a:r>
              <a:rPr lang="en-US" sz="2400" b="1" dirty="0">
                <a:latin typeface="Verdana" panose="020B0604030504040204" pitchFamily="34" charset="0"/>
                <a:ea typeface="Verdana" panose="020B0604030504040204" pitchFamily="34" charset="0"/>
                <a:cs typeface="Verdana" panose="020B0604030504040204" pitchFamily="34" charset="0"/>
              </a:rPr>
              <a:t>high (&gt;3.5 L/min/m</a:t>
            </a:r>
            <a:r>
              <a:rPr lang="en-US" sz="2400" b="1" baseline="30000" dirty="0">
                <a:latin typeface="Verdana" panose="020B0604030504040204" pitchFamily="34" charset="0"/>
                <a:ea typeface="Verdana" panose="020B0604030504040204" pitchFamily="34" charset="0"/>
                <a:cs typeface="Verdana" panose="020B0604030504040204" pitchFamily="34" charset="0"/>
              </a:rPr>
              <a:t>2</a:t>
            </a:r>
            <a:r>
              <a:rPr lang="en-US" sz="2400" b="1" dirty="0">
                <a:latin typeface="Verdana" panose="020B0604030504040204" pitchFamily="34" charset="0"/>
                <a:ea typeface="Verdana" panose="020B0604030504040204" pitchFamily="34" charset="0"/>
                <a:cs typeface="Verdana" panose="020B0604030504040204" pitchFamily="34" charset="0"/>
              </a:rPr>
              <a:t>), whereas with hypovolemia</a:t>
            </a:r>
          </a:p>
          <a:p>
            <a:pPr algn="ctr"/>
            <a:r>
              <a:rPr lang="en-US" sz="2400" b="1" dirty="0">
                <a:latin typeface="Verdana" panose="020B0604030504040204" pitchFamily="34" charset="0"/>
                <a:ea typeface="Verdana" panose="020B0604030504040204" pitchFamily="34" charset="0"/>
                <a:cs typeface="Verdana" panose="020B0604030504040204" pitchFamily="34" charset="0"/>
              </a:rPr>
              <a:t>cardiac index is usually low (&lt;2.5 L/min/m</a:t>
            </a:r>
            <a:r>
              <a:rPr lang="en-US" sz="2400" b="1" baseline="30000" dirty="0">
                <a:latin typeface="Verdana" panose="020B0604030504040204" pitchFamily="34" charset="0"/>
                <a:ea typeface="Verdana" panose="020B0604030504040204" pitchFamily="34" charset="0"/>
                <a:cs typeface="Verdana" panose="020B0604030504040204" pitchFamily="34" charset="0"/>
              </a:rPr>
              <a:t>2</a:t>
            </a:r>
            <a:r>
              <a:rPr lang="en-US" sz="2400" b="1" dirty="0">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xmlns="" val="35956896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8348" t="1904" r="26175" b="55540"/>
          <a:stretch/>
        </p:blipFill>
        <p:spPr>
          <a:xfrm>
            <a:off x="51432" y="159025"/>
            <a:ext cx="9092567" cy="634567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6139" y="492370"/>
            <a:ext cx="7505332" cy="9541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900"/>
              </a:spcBef>
              <a:spcAft>
                <a:spcPts val="225"/>
              </a:spcAft>
            </a:pPr>
            <a:r>
              <a:rPr lang="en-AU" sz="2800" b="1" dirty="0" err="1">
                <a:latin typeface="Arial" panose="020B0604020202020204" pitchFamily="34" charset="0"/>
              </a:rPr>
              <a:t>Semiquantative</a:t>
            </a:r>
            <a:r>
              <a:rPr lang="en-AU" sz="2800" b="1" dirty="0">
                <a:latin typeface="Arial" panose="020B0604020202020204" pitchFamily="34" charset="0"/>
              </a:rPr>
              <a:t> (Visual: </a:t>
            </a:r>
            <a:r>
              <a:rPr lang="en-AU" sz="2800" dirty="0">
                <a:latin typeface="Arial" panose="020B0604020202020204" pitchFamily="34" charset="0"/>
              </a:rPr>
              <a:t>eyeballing</a:t>
            </a:r>
            <a:r>
              <a:rPr lang="en-AU" sz="2800" b="1" dirty="0">
                <a:latin typeface="Arial" panose="020B0604020202020204" pitchFamily="34" charset="0"/>
              </a:rPr>
              <a:t>) method of assessing ventricular function</a:t>
            </a:r>
            <a:endParaRPr lang="en-US" sz="2800" b="1" dirty="0">
              <a:latin typeface="Arial" panose="020B0604020202020204" pitchFamily="34" charset="0"/>
            </a:endParaRPr>
          </a:p>
        </p:txBody>
      </p:sp>
      <p:sp>
        <p:nvSpPr>
          <p:cNvPr id="5" name="Rectangle 4"/>
          <p:cNvSpPr/>
          <p:nvPr/>
        </p:nvSpPr>
        <p:spPr>
          <a:xfrm>
            <a:off x="360218" y="1749326"/>
            <a:ext cx="8340869" cy="489364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b="1" dirty="0">
                <a:solidFill>
                  <a:schemeClr val="accent6">
                    <a:lumMod val="75000"/>
                  </a:schemeClr>
                </a:solidFill>
                <a:latin typeface="Arial" panose="020B0604020202020204" pitchFamily="34" charset="0"/>
              </a:rPr>
              <a:t>LV contraction is </a:t>
            </a:r>
            <a:r>
              <a:rPr lang="en-US" sz="2400" b="1" dirty="0" err="1">
                <a:solidFill>
                  <a:schemeClr val="accent6">
                    <a:lumMod val="75000"/>
                  </a:schemeClr>
                </a:solidFill>
                <a:latin typeface="Arial" panose="020B0604020202020204" pitchFamily="34" charset="0"/>
              </a:rPr>
              <a:t>visualised</a:t>
            </a:r>
            <a:r>
              <a:rPr lang="en-US" sz="2400" b="1" dirty="0">
                <a:solidFill>
                  <a:schemeClr val="accent6">
                    <a:lumMod val="75000"/>
                  </a:schemeClr>
                </a:solidFill>
                <a:latin typeface="Arial" panose="020B0604020202020204" pitchFamily="34" charset="0"/>
              </a:rPr>
              <a:t> in the entire standard transthoracic 2-D imaging planes:</a:t>
            </a:r>
          </a:p>
          <a:p>
            <a:pPr>
              <a:buFont typeface="Symbol" panose="05050102010706020507" pitchFamily="18" charset="2"/>
              <a:buChar char="·"/>
            </a:pPr>
            <a:r>
              <a:rPr lang="en-US" sz="2400" b="1" dirty="0">
                <a:latin typeface="Arial" panose="020B0604020202020204" pitchFamily="34" charset="0"/>
              </a:rPr>
              <a:t>PLAX &amp; PSAX view   </a:t>
            </a:r>
          </a:p>
          <a:p>
            <a:pPr>
              <a:buFont typeface="Symbol" panose="05050102010706020507" pitchFamily="18" charset="2"/>
              <a:buChar char="·"/>
            </a:pPr>
            <a:r>
              <a:rPr lang="en-US" sz="2400" b="1" dirty="0">
                <a:latin typeface="Arial" panose="020B0604020202020204" pitchFamily="34" charset="0"/>
              </a:rPr>
              <a:t>AP4Ch &amp; AP2Ch view</a:t>
            </a:r>
          </a:p>
          <a:p>
            <a:pPr>
              <a:buFont typeface="Symbol" panose="05050102010706020507" pitchFamily="18" charset="2"/>
              <a:buChar char="·"/>
            </a:pPr>
            <a:r>
              <a:rPr lang="en-US" sz="2400" b="1" dirty="0">
                <a:latin typeface="Arial" panose="020B0604020202020204" pitchFamily="34" charset="0"/>
              </a:rPr>
              <a:t>Apical long axis (</a:t>
            </a:r>
            <a:r>
              <a:rPr lang="en-US" sz="2400" b="1" dirty="0" err="1">
                <a:latin typeface="Arial" panose="020B0604020202020204" pitchFamily="34" charset="0"/>
              </a:rPr>
              <a:t>Aplax</a:t>
            </a:r>
            <a:r>
              <a:rPr lang="en-US" sz="2400" b="1" dirty="0">
                <a:latin typeface="Arial" panose="020B0604020202020204" pitchFamily="34" charset="0"/>
              </a:rPr>
              <a:t>) view</a:t>
            </a:r>
          </a:p>
          <a:p>
            <a:pPr>
              <a:buFont typeface="Symbol" panose="05050102010706020507" pitchFamily="18" charset="2"/>
              <a:buChar char="·"/>
            </a:pPr>
            <a:r>
              <a:rPr lang="en-US" sz="2400" b="1" dirty="0">
                <a:latin typeface="Arial" panose="020B0604020202020204" pitchFamily="34" charset="0"/>
              </a:rPr>
              <a:t>subcostal long (</a:t>
            </a:r>
            <a:r>
              <a:rPr lang="en-US" sz="2400" b="1" dirty="0" err="1">
                <a:latin typeface="Arial" panose="020B0604020202020204" pitchFamily="34" charset="0"/>
              </a:rPr>
              <a:t>Sublax</a:t>
            </a:r>
            <a:r>
              <a:rPr lang="en-US" sz="2400" b="1" dirty="0">
                <a:latin typeface="Arial" panose="020B0604020202020204" pitchFamily="34" charset="0"/>
              </a:rPr>
              <a:t>) and short axis (</a:t>
            </a:r>
            <a:r>
              <a:rPr lang="en-US" sz="2400" b="1" dirty="0" err="1">
                <a:latin typeface="Arial" panose="020B0604020202020204" pitchFamily="34" charset="0"/>
              </a:rPr>
              <a:t>Subsax</a:t>
            </a:r>
            <a:r>
              <a:rPr lang="en-US" sz="2400" b="1" dirty="0">
                <a:latin typeface="Arial" panose="020B0604020202020204" pitchFamily="34" charset="0"/>
              </a:rPr>
              <a:t>) views</a:t>
            </a:r>
          </a:p>
          <a:p>
            <a:endParaRPr lang="en-US" sz="2400" b="1" dirty="0">
              <a:latin typeface="Arial" panose="020B0604020202020204" pitchFamily="34" charset="0"/>
            </a:endParaRPr>
          </a:p>
          <a:p>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grading of </a:t>
            </a:r>
            <a:r>
              <a:rPr lang="en-AU"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the global systolic contraction </a:t>
            </a:r>
            <a:r>
              <a:rPr lang="en-US" sz="24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can be described as:</a:t>
            </a:r>
          </a:p>
          <a:p>
            <a:pPr>
              <a:buFont typeface="Symbol" panose="05050102010706020507" pitchFamily="18" charset="2"/>
              <a:buChar char="·"/>
            </a:pPr>
            <a:r>
              <a:rPr lang="en-AU" sz="2400" b="1" dirty="0">
                <a:solidFill>
                  <a:schemeClr val="accent2">
                    <a:lumMod val="75000"/>
                  </a:schemeClr>
                </a:solidFill>
                <a:latin typeface="Arial" panose="020B0604020202020204" pitchFamily="34" charset="0"/>
              </a:rPr>
              <a:t>normal</a:t>
            </a:r>
          </a:p>
          <a:p>
            <a:pPr>
              <a:buFont typeface="Symbol" panose="05050102010706020507" pitchFamily="18" charset="2"/>
              <a:buChar char="·"/>
            </a:pPr>
            <a:r>
              <a:rPr lang="en-AU" sz="2400" b="1" dirty="0">
                <a:solidFill>
                  <a:schemeClr val="accent2">
                    <a:lumMod val="75000"/>
                  </a:schemeClr>
                </a:solidFill>
                <a:latin typeface="Arial" panose="020B0604020202020204" pitchFamily="34" charset="0"/>
              </a:rPr>
              <a:t>reduced</a:t>
            </a:r>
          </a:p>
          <a:p>
            <a:pPr>
              <a:buFont typeface="Symbol" panose="05050102010706020507" pitchFamily="18" charset="2"/>
              <a:buChar char="·"/>
            </a:pPr>
            <a:r>
              <a:rPr lang="en-AU" sz="2400" b="1" dirty="0">
                <a:solidFill>
                  <a:schemeClr val="accent2">
                    <a:lumMod val="75000"/>
                  </a:schemeClr>
                </a:solidFill>
                <a:latin typeface="Arial" panose="020B0604020202020204" pitchFamily="34" charset="0"/>
              </a:rPr>
              <a:t>severely reduced</a:t>
            </a:r>
          </a:p>
          <a:p>
            <a:endParaRPr lang="en-US" sz="2400" b="1" dirty="0">
              <a:latin typeface="Arial" panose="020B0604020202020204" pitchFamily="34" charset="0"/>
            </a:endParaRPr>
          </a:p>
        </p:txBody>
      </p:sp>
    </p:spTree>
    <p:extLst>
      <p:ext uri="{BB962C8B-B14F-4D97-AF65-F5344CB8AC3E}">
        <p14:creationId xmlns:p14="http://schemas.microsoft.com/office/powerpoint/2010/main" xmlns="" val="2533995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3723" y="838199"/>
            <a:ext cx="8065477" cy="4802945"/>
          </a:xfrm>
        </p:spPr>
        <p:txBody>
          <a:bodyPr>
            <a:normAutofit/>
          </a:bodyPr>
          <a:lstStyle/>
          <a:p>
            <a:pPr algn="l"/>
            <a:r>
              <a:rPr lang="en-US" sz="3600" b="1" dirty="0" smtClean="0"/>
              <a:t>Re-thinking resuscitation: leaving blood pressure cosmetics behind and moving forward to permissive hypotension and a </a:t>
            </a:r>
            <a:r>
              <a:rPr lang="en-US" sz="3600" b="1" u="sng" dirty="0" smtClean="0">
                <a:solidFill>
                  <a:srgbClr val="FF0000"/>
                </a:solidFill>
              </a:rPr>
              <a:t>tissue perfusion-based approach</a:t>
            </a:r>
            <a:r>
              <a:rPr lang="en-US" b="1" dirty="0" smtClean="0"/>
              <a:t/>
            </a:r>
            <a:br>
              <a:rPr lang="en-US" b="1" dirty="0" smtClean="0"/>
            </a:b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6457" t="1998" r="25011" b="54426"/>
          <a:stretch/>
        </p:blipFill>
        <p:spPr>
          <a:xfrm>
            <a:off x="127221" y="222635"/>
            <a:ext cx="8946911" cy="6448509"/>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RV Rupture+ PE</a:t>
            </a:r>
            <a:endParaRPr lang="en-US" dirty="0"/>
          </a:p>
        </p:txBody>
      </p:sp>
      <p:pic>
        <p:nvPicPr>
          <p:cNvPr id="5" name="72 YO RV RUP">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817685" y="1284016"/>
            <a:ext cx="7192107" cy="5394554"/>
          </a:xfrm>
        </p:spPr>
      </p:pic>
    </p:spTree>
    <p:extLst>
      <p:ext uri="{BB962C8B-B14F-4D97-AF65-F5344CB8AC3E}">
        <p14:creationId xmlns:p14="http://schemas.microsoft.com/office/powerpoint/2010/main" xmlns="" val="1788030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repeatCount="indefinite" fill="hold" display="0">
                  <p:stCondLst>
                    <p:cond delay="indefinite"/>
                  </p:stCondLst>
                </p:cTn>
                <p:tgtEl>
                  <p:spTgt spid="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RV Rupture+ PE</a:t>
            </a:r>
          </a:p>
        </p:txBody>
      </p:sp>
      <p:pic>
        <p:nvPicPr>
          <p:cNvPr id="4" name="RV RUP">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764931" y="1204546"/>
            <a:ext cx="7350811" cy="5513593"/>
          </a:xfrm>
        </p:spPr>
      </p:pic>
    </p:spTree>
    <p:extLst>
      <p:ext uri="{BB962C8B-B14F-4D97-AF65-F5344CB8AC3E}">
        <p14:creationId xmlns:p14="http://schemas.microsoft.com/office/powerpoint/2010/main" xmlns="" val="1301120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RV Rupture+ PE</a:t>
            </a:r>
          </a:p>
        </p:txBody>
      </p:sp>
      <p:pic>
        <p:nvPicPr>
          <p:cNvPr id="4" name="RV RU">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cstate="print"/>
          <a:stretch>
            <a:fillRect/>
          </a:stretch>
        </p:blipFill>
        <p:spPr>
          <a:xfrm>
            <a:off x="764931" y="1204878"/>
            <a:ext cx="7350369" cy="5513261"/>
          </a:xfrm>
        </p:spPr>
      </p:pic>
    </p:spTree>
    <p:extLst>
      <p:ext uri="{BB962C8B-B14F-4D97-AF65-F5344CB8AC3E}">
        <p14:creationId xmlns:p14="http://schemas.microsoft.com/office/powerpoint/2010/main" xmlns="" val="1642167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5393" t="972" r="24869" b="56472"/>
          <a:stretch/>
        </p:blipFill>
        <p:spPr>
          <a:xfrm>
            <a:off x="16556" y="95415"/>
            <a:ext cx="9133678" cy="648031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7304" t="2254" r="27304" b="54841"/>
          <a:stretch/>
        </p:blipFill>
        <p:spPr>
          <a:xfrm>
            <a:off x="182881" y="182879"/>
            <a:ext cx="8652486" cy="6099839"/>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7218" t="2604" r="23044" b="55074"/>
          <a:stretch/>
        </p:blipFill>
        <p:spPr>
          <a:xfrm>
            <a:off x="45536" y="206733"/>
            <a:ext cx="9071236" cy="575674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5043" t="1438" r="24696" b="56007"/>
          <a:stretch/>
        </p:blipFill>
        <p:spPr>
          <a:xfrm>
            <a:off x="36120" y="127220"/>
            <a:ext cx="9078386" cy="6384898"/>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7826" t="2371" r="24783" b="52625"/>
          <a:stretch/>
        </p:blipFill>
        <p:spPr>
          <a:xfrm>
            <a:off x="119475" y="190830"/>
            <a:ext cx="8921158" cy="6318471"/>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9157"/>
          <a:ext cx="9144000" cy="6849057"/>
          <a:chOff x="0" y="29157"/>
          <a:chExt cx="9144000" cy="6849057"/>
        </a:xfrm>
      </p:grpSpPr>
      <p:pic>
        <p:nvPicPr>
          <p:cNvPr id="2" name="Slide"/>
          <p:cNvPicPr>
            <a:picLocks noChangeAspect="1"/>
          </p:cNvPicPr>
          <p:nvPr/>
        </p:nvPicPr>
        <p:blipFill rotWithShape="1">
          <a:blip r:embed="rId2" cstate="print"/>
          <a:srcRect l="25192" t="4214" r="23462" b="52469"/>
          <a:stretch/>
        </p:blipFill>
        <p:spPr>
          <a:xfrm>
            <a:off x="53852" y="316523"/>
            <a:ext cx="9012904" cy="567103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862" y="0"/>
            <a:ext cx="8229600" cy="822642"/>
          </a:xfrm>
        </p:spPr>
        <p:txBody>
          <a:bodyPr/>
          <a:lstStyle/>
          <a:p>
            <a:pPr algn="l"/>
            <a:r>
              <a:rPr lang="en-US" b="1" dirty="0" smtClean="0"/>
              <a:t>Shock Endpoints</a:t>
            </a:r>
            <a:endParaRPr lang="en-US" b="1" dirty="0"/>
          </a:p>
        </p:txBody>
      </p:sp>
      <p:sp>
        <p:nvSpPr>
          <p:cNvPr id="3" name="Content Placeholder 2"/>
          <p:cNvSpPr>
            <a:spLocks noGrp="1"/>
          </p:cNvSpPr>
          <p:nvPr>
            <p:ph idx="1"/>
          </p:nvPr>
        </p:nvSpPr>
        <p:spPr>
          <a:xfrm>
            <a:off x="351692" y="1090246"/>
            <a:ext cx="8792308" cy="5767754"/>
          </a:xfrm>
        </p:spPr>
        <p:txBody>
          <a:bodyPr>
            <a:normAutofit fontScale="77500" lnSpcReduction="20000"/>
          </a:bodyPr>
          <a:lstStyle/>
          <a:p>
            <a:pPr>
              <a:buFont typeface="Wingdings" pitchFamily="2" charset="2"/>
              <a:buChar char="§"/>
            </a:pPr>
            <a:r>
              <a:rPr lang="en-US" b="1" dirty="0" smtClean="0"/>
              <a:t>HEMODYNAMIC </a:t>
            </a:r>
            <a:r>
              <a:rPr lang="en-US" b="1" dirty="0" smtClean="0"/>
              <a:t>ENDPOINTS</a:t>
            </a:r>
          </a:p>
          <a:p>
            <a:pPr lvl="1">
              <a:buFont typeface="Wingdings" pitchFamily="2" charset="2"/>
              <a:buChar char="§"/>
            </a:pPr>
            <a:r>
              <a:rPr lang="en-US" b="1" i="1" dirty="0" smtClean="0"/>
              <a:t>Mean arterial </a:t>
            </a:r>
            <a:r>
              <a:rPr lang="en-US" b="1" i="1" dirty="0" smtClean="0"/>
              <a:t>pressure</a:t>
            </a:r>
          </a:p>
          <a:p>
            <a:pPr lvl="1">
              <a:buFont typeface="Wingdings" pitchFamily="2" charset="2"/>
              <a:buChar char="§"/>
            </a:pPr>
            <a:r>
              <a:rPr lang="en-US" b="1" i="1" dirty="0" smtClean="0"/>
              <a:t>Central venous pressure, pulmonary artery catheters, and pulse contour wave </a:t>
            </a:r>
            <a:r>
              <a:rPr lang="en-US" b="1" i="1" dirty="0" smtClean="0"/>
              <a:t>analysis</a:t>
            </a:r>
          </a:p>
          <a:p>
            <a:pPr lvl="1">
              <a:buFont typeface="Wingdings" pitchFamily="2" charset="2"/>
              <a:buChar char="§"/>
            </a:pPr>
            <a:r>
              <a:rPr lang="en-US" b="1" i="1" dirty="0" smtClean="0"/>
              <a:t>Mixed and central venous oxygen </a:t>
            </a:r>
            <a:r>
              <a:rPr lang="en-US" b="1" i="1" dirty="0" smtClean="0"/>
              <a:t>saturation</a:t>
            </a:r>
          </a:p>
          <a:p>
            <a:pPr lvl="1">
              <a:buFont typeface="Wingdings" pitchFamily="2" charset="2"/>
              <a:buChar char="§"/>
            </a:pPr>
            <a:r>
              <a:rPr lang="en-US" b="1" i="1" dirty="0" smtClean="0"/>
              <a:t>Echocardiography</a:t>
            </a:r>
          </a:p>
          <a:p>
            <a:pPr>
              <a:buFont typeface="Wingdings" pitchFamily="2" charset="2"/>
              <a:buChar char="§"/>
            </a:pPr>
            <a:r>
              <a:rPr lang="en-US" b="1" dirty="0" smtClean="0"/>
              <a:t>METABOLIC </a:t>
            </a:r>
            <a:r>
              <a:rPr lang="en-US" b="1" dirty="0" smtClean="0"/>
              <a:t>ENDPOINTS</a:t>
            </a:r>
          </a:p>
          <a:p>
            <a:pPr lvl="1">
              <a:buFont typeface="Wingdings" pitchFamily="2" charset="2"/>
              <a:buChar char="§"/>
            </a:pPr>
            <a:r>
              <a:rPr lang="en-US" b="1" i="1" dirty="0" smtClean="0"/>
              <a:t>Lactate</a:t>
            </a:r>
          </a:p>
          <a:p>
            <a:pPr lvl="1">
              <a:buFont typeface="Wingdings" pitchFamily="2" charset="2"/>
              <a:buChar char="§"/>
            </a:pPr>
            <a:r>
              <a:rPr lang="en-US" b="1" i="1" dirty="0" smtClean="0"/>
              <a:t>Base deficit, </a:t>
            </a:r>
            <a:r>
              <a:rPr lang="en-US" b="1" i="1" dirty="0" smtClean="0"/>
              <a:t>pH</a:t>
            </a:r>
          </a:p>
          <a:p>
            <a:pPr lvl="1">
              <a:buFont typeface="Wingdings" pitchFamily="2" charset="2"/>
              <a:buChar char="§"/>
            </a:pPr>
            <a:r>
              <a:rPr lang="en-US" b="1" i="1" dirty="0" smtClean="0"/>
              <a:t>New metabolic markers: a </a:t>
            </a:r>
            <a:r>
              <a:rPr lang="en-US" b="1" i="1" dirty="0" err="1" smtClean="0"/>
              <a:t>disintegrin</a:t>
            </a:r>
            <a:r>
              <a:rPr lang="en-US" b="1" i="1" dirty="0" smtClean="0"/>
              <a:t> and metalloproteinase with a </a:t>
            </a:r>
            <a:r>
              <a:rPr lang="en-US" b="1" i="1" dirty="0" err="1" smtClean="0"/>
              <a:t>thrombospondin</a:t>
            </a:r>
            <a:r>
              <a:rPr lang="en-US" b="1" i="1" dirty="0" smtClean="0"/>
              <a:t> type 1 motif, member 13 (ADAMTS13), heat shock protein 27 (HSP27), and soluble P-</a:t>
            </a:r>
            <a:r>
              <a:rPr lang="en-US" b="1" i="1" dirty="0" err="1" smtClean="0"/>
              <a:t>selectin</a:t>
            </a:r>
            <a:r>
              <a:rPr lang="en-US" b="1" i="1" dirty="0" smtClean="0"/>
              <a:t> (</a:t>
            </a:r>
            <a:r>
              <a:rPr lang="en-US" b="1" i="1" dirty="0" err="1" smtClean="0"/>
              <a:t>sP-selectin</a:t>
            </a:r>
            <a:r>
              <a:rPr lang="en-US" b="1" i="1" dirty="0" smtClean="0"/>
              <a:t>)</a:t>
            </a:r>
          </a:p>
          <a:p>
            <a:pPr>
              <a:buFont typeface="Wingdings" pitchFamily="2" charset="2"/>
              <a:buChar char="§"/>
            </a:pPr>
            <a:r>
              <a:rPr lang="en-US" b="1" dirty="0" smtClean="0"/>
              <a:t> </a:t>
            </a:r>
            <a:r>
              <a:rPr lang="en-US" b="1" dirty="0" smtClean="0"/>
              <a:t>Regional </a:t>
            </a:r>
            <a:r>
              <a:rPr lang="en-US" b="1" dirty="0" smtClean="0"/>
              <a:t>endpoints</a:t>
            </a:r>
          </a:p>
          <a:p>
            <a:pPr lvl="1">
              <a:buFont typeface="Wingdings" pitchFamily="2" charset="2"/>
              <a:buChar char="§"/>
            </a:pPr>
            <a:r>
              <a:rPr lang="en-US" b="1" dirty="0" smtClean="0"/>
              <a:t>Gastric </a:t>
            </a:r>
            <a:r>
              <a:rPr lang="en-US" b="1" dirty="0" err="1" smtClean="0"/>
              <a:t>tonometry</a:t>
            </a:r>
            <a:r>
              <a:rPr lang="en-US" b="1" dirty="0" smtClean="0"/>
              <a:t> </a:t>
            </a:r>
            <a:endParaRPr lang="en-US" b="1" dirty="0" smtClean="0"/>
          </a:p>
          <a:p>
            <a:pPr lvl="1">
              <a:buFont typeface="Wingdings" pitchFamily="2" charset="2"/>
              <a:buChar char="§"/>
            </a:pPr>
            <a:r>
              <a:rPr lang="en-US" b="1" dirty="0" smtClean="0"/>
              <a:t>sublingual </a:t>
            </a:r>
            <a:r>
              <a:rPr lang="en-US" b="1" dirty="0" smtClean="0"/>
              <a:t>capnography </a:t>
            </a:r>
            <a:endParaRPr lang="en-US" b="1" i="1" dirty="0" smtClean="0"/>
          </a:p>
          <a:p>
            <a:pPr lvl="1">
              <a:buFont typeface="Wingdings" pitchFamily="2" charset="2"/>
              <a:buChar char="§"/>
            </a:pPr>
            <a:r>
              <a:rPr lang="en-US" b="1" dirty="0" smtClean="0"/>
              <a:t>Near-infrared spectrometry (NIRS</a:t>
            </a:r>
            <a:r>
              <a:rPr lang="en-US" b="1" dirty="0" smtClean="0"/>
              <a:t>)</a:t>
            </a:r>
            <a:endParaRPr lang="en-US" b="1" i="1"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12" y="274638"/>
            <a:ext cx="8517988" cy="1143000"/>
          </a:xfrm>
        </p:spPr>
        <p:txBody>
          <a:bodyPr>
            <a:normAutofit fontScale="90000"/>
          </a:bodyPr>
          <a:lstStyle/>
          <a:p>
            <a:r>
              <a:rPr lang="en-US" b="1" dirty="0" smtClean="0"/>
              <a:t>Definitions of shock</a:t>
            </a:r>
            <a:r>
              <a:rPr lang="en-US" b="1" dirty="0" smtClean="0">
                <a:solidFill>
                  <a:srgbClr val="FF0000"/>
                </a:solidFill>
              </a:rPr>
              <a:t> to be reconsidered</a:t>
            </a:r>
            <a:endParaRPr lang="en-US" b="1" dirty="0"/>
          </a:p>
        </p:txBody>
      </p:sp>
      <p:sp>
        <p:nvSpPr>
          <p:cNvPr id="3" name="Content Placeholder 2"/>
          <p:cNvSpPr>
            <a:spLocks noGrp="1"/>
          </p:cNvSpPr>
          <p:nvPr>
            <p:ph idx="1"/>
          </p:nvPr>
        </p:nvSpPr>
        <p:spPr>
          <a:xfrm>
            <a:off x="267287" y="1392702"/>
            <a:ext cx="8419514" cy="5064369"/>
          </a:xfrm>
        </p:spPr>
        <p:txBody>
          <a:bodyPr>
            <a:normAutofit fontScale="92500" lnSpcReduction="20000"/>
          </a:bodyPr>
          <a:lstStyle/>
          <a:p>
            <a:pPr algn="just">
              <a:buFont typeface="Wingdings" pitchFamily="2" charset="2"/>
              <a:buChar char="§"/>
            </a:pPr>
            <a:r>
              <a:rPr lang="en-US" dirty="0" smtClean="0"/>
              <a:t>Definitions of shock and resuscitation endpoints traditionally focus on blood pressures and cardiac output. </a:t>
            </a:r>
          </a:p>
          <a:p>
            <a:pPr algn="just">
              <a:buFont typeface="Wingdings" pitchFamily="2" charset="2"/>
              <a:buChar char="§"/>
            </a:pPr>
            <a:r>
              <a:rPr lang="en-US" dirty="0" smtClean="0"/>
              <a:t>This carries a high risk of overemphasizing systemic </a:t>
            </a:r>
            <a:r>
              <a:rPr lang="en-US" dirty="0" err="1" smtClean="0"/>
              <a:t>hemodynamics</a:t>
            </a:r>
            <a:r>
              <a:rPr lang="en-US" dirty="0" smtClean="0"/>
              <a:t> at the cost of tissue perfusion. </a:t>
            </a:r>
          </a:p>
          <a:p>
            <a:pPr algn="just">
              <a:buFont typeface="Wingdings" pitchFamily="2" charset="2"/>
              <a:buChar char="§"/>
            </a:pPr>
            <a:r>
              <a:rPr lang="en-US" dirty="0" smtClean="0"/>
              <a:t>In line with novel shock definitions and evidence of the lack of a correlation between macro- and microcirculation in shock, we recommend that </a:t>
            </a:r>
            <a:r>
              <a:rPr lang="en-US" dirty="0" err="1" smtClean="0"/>
              <a:t>macrocirculatory</a:t>
            </a:r>
            <a:r>
              <a:rPr lang="en-US" dirty="0" smtClean="0"/>
              <a:t> resuscitation endpoints, particularly arterial and central venous pressure as well as cardiac output</a:t>
            </a:r>
            <a:r>
              <a:rPr lang="en-US" dirty="0" smtClean="0">
                <a:solidFill>
                  <a:srgbClr val="FF0000"/>
                </a:solidFill>
              </a:rPr>
              <a:t>, be reconsidered</a:t>
            </a:r>
            <a:endParaRPr lang="en-US"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 y="274638"/>
            <a:ext cx="8750808" cy="792162"/>
          </a:xfrm>
        </p:spPr>
        <p:txBody>
          <a:bodyPr>
            <a:normAutofit fontScale="90000"/>
          </a:bodyPr>
          <a:lstStyle/>
          <a:p>
            <a:r>
              <a:rPr lang="en-US" b="1" dirty="0" smtClean="0"/>
              <a:t>individual and context-sensitive mean arterial blood pressure</a:t>
            </a:r>
            <a:endParaRPr lang="en-US" b="1" dirty="0"/>
          </a:p>
        </p:txBody>
      </p:sp>
      <p:sp>
        <p:nvSpPr>
          <p:cNvPr id="3" name="Content Placeholder 2"/>
          <p:cNvSpPr>
            <a:spLocks noGrp="1"/>
          </p:cNvSpPr>
          <p:nvPr>
            <p:ph idx="1"/>
          </p:nvPr>
        </p:nvSpPr>
        <p:spPr>
          <a:xfrm>
            <a:off x="0" y="1505242"/>
            <a:ext cx="8933688" cy="5352757"/>
          </a:xfrm>
        </p:spPr>
        <p:txBody>
          <a:bodyPr>
            <a:normAutofit fontScale="85000" lnSpcReduction="10000"/>
          </a:bodyPr>
          <a:lstStyle/>
          <a:p>
            <a:pPr algn="justLow">
              <a:buFont typeface="Wingdings" pitchFamily="2" charset="2"/>
              <a:buChar char="§"/>
            </a:pPr>
            <a:r>
              <a:rPr lang="en-US" dirty="0" smtClean="0"/>
              <a:t>In this viewpoint article, we propose a three-step approach of resuscitation endpoints in shock of all origins. </a:t>
            </a:r>
          </a:p>
          <a:p>
            <a:pPr algn="justLow">
              <a:buFont typeface="Wingdings" pitchFamily="2" charset="2"/>
              <a:buChar char="§"/>
            </a:pPr>
            <a:r>
              <a:rPr lang="en-US" dirty="0" smtClean="0"/>
              <a:t>This approach targets only a minimum individual and context-sensitive mean arterial blood pressure (for example, 45 to 50 mm Hg) to preserve heart and brain perfusion. Further resuscitation is exclusively guided by endpoints of tissue perfusion irrespectively of the presence of arterial hypotension ('permissive hypotension'). </a:t>
            </a:r>
          </a:p>
          <a:p>
            <a:pPr algn="justLow">
              <a:buFont typeface="Wingdings" pitchFamily="2" charset="2"/>
              <a:buChar char="§"/>
            </a:pPr>
            <a:r>
              <a:rPr lang="en-US" dirty="0" smtClean="0"/>
              <a:t>Finally, optimization of individual tissue (for example, renal) perfusion is targeted. Prospective clinical studies are necessary to confirm the postulated benefits of targeting these resuscitation endpoints.</a:t>
            </a:r>
            <a:endParaRPr lang="en-US" dirty="0"/>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251</TotalTime>
  <Words>1947</Words>
  <Application>Microsoft Office PowerPoint</Application>
  <PresentationFormat>On-screen Show (4:3)</PresentationFormat>
  <Paragraphs>205</Paragraphs>
  <Slides>69</Slides>
  <Notes>2</Notes>
  <HiddenSlides>0</HiddenSlides>
  <MMClips>6</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72" baseType="lpstr">
      <vt:lpstr>Office Theme</vt:lpstr>
      <vt:lpstr>Metro</vt:lpstr>
      <vt:lpstr>Chart</vt:lpstr>
      <vt:lpstr>Re-thinking in shock resuscitation endpoints Echocardiographic Approach to Shock</vt:lpstr>
      <vt:lpstr>Definition of Shock</vt:lpstr>
      <vt:lpstr>Definition of Cardiogenic shock </vt:lpstr>
      <vt:lpstr>Pathophysiology of CS: Downward Spiral</vt:lpstr>
      <vt:lpstr>History: Who gets Cardiogenic Shock?</vt:lpstr>
      <vt:lpstr>Re-thinking resuscitation: leaving blood pressure cosmetics behind and moving forward to permissive hypotension and a tissue perfusion-based approach </vt:lpstr>
      <vt:lpstr>Shock Endpoints</vt:lpstr>
      <vt:lpstr>Definitions of shock to be reconsidered</vt:lpstr>
      <vt:lpstr>individual and context-sensitive mean arterial blood pressure</vt:lpstr>
      <vt:lpstr>Resuscitation Endpoints</vt:lpstr>
      <vt:lpstr>Pitfalls of arterial and central venous blood pressures as resuscitation endpoints</vt:lpstr>
      <vt:lpstr>Slide 12</vt:lpstr>
      <vt:lpstr>Slide 13</vt:lpstr>
      <vt:lpstr>Slide 14</vt:lpstr>
      <vt:lpstr>Accordingly, mortality was 100% in septic shock patients who received norepinephrine of more than 0.5  μg/kg/minute despite signs of peripheral hypoperfusion .   Similarly, vasodilatory shock patients who exhibited ischemic skin lesions and received vasopressin to achieve a mean arterial blood pressure of at least 60  mm  Hg had an extremely high mortality.</vt:lpstr>
      <vt:lpstr>Slide 16</vt:lpstr>
      <vt:lpstr>Physiological principles of tissue perfusion</vt:lpstr>
      <vt:lpstr>Slide 18</vt:lpstr>
      <vt:lpstr>Rethinking resuscitation endpoints</vt:lpstr>
      <vt:lpstr>Slide 20</vt:lpstr>
      <vt:lpstr>Step one: target a minimum individual and context sensitive arterial blood pressure to preserve heart and brain perfusion</vt:lpstr>
      <vt:lpstr>Slide 22</vt:lpstr>
      <vt:lpstr>Step two: target tissue perfusion-based endpoints </vt:lpstr>
      <vt:lpstr>Slide 24</vt:lpstr>
      <vt:lpstr>Slide 25</vt:lpstr>
      <vt:lpstr>Step three: target markers of single-organ perfusion</vt:lpstr>
      <vt:lpstr>Slide 27</vt:lpstr>
      <vt:lpstr>Slide 28</vt:lpstr>
      <vt:lpstr>Slide 29</vt:lpstr>
      <vt:lpstr>Types of Shock </vt:lpstr>
      <vt:lpstr>Slide 31</vt:lpstr>
      <vt:lpstr>Slide 32</vt:lpstr>
      <vt:lpstr>Slide 33</vt:lpstr>
      <vt:lpstr>Slide 34</vt:lpstr>
      <vt:lpstr>Slide 35</vt:lpstr>
      <vt:lpstr>Slide 36</vt:lpstr>
      <vt:lpstr>Slide 37</vt:lpstr>
      <vt:lpstr>Crateria of Cardiogenic Shock</vt:lpstr>
      <vt:lpstr>Physical Exam:  Hemodynamic Profiles in Heart Failure</vt:lpstr>
      <vt:lpstr>Vasopressors and Inotropes</vt:lpstr>
      <vt:lpstr>Cardiogenic Shock</vt:lpstr>
      <vt:lpstr>Slide 42</vt:lpstr>
      <vt:lpstr>Slide 43</vt:lpstr>
      <vt:lpstr>Slide 44</vt:lpstr>
      <vt:lpstr>Slide 45</vt:lpstr>
      <vt:lpstr>Global LV Dysfunction</vt:lpstr>
      <vt:lpstr>Global LV Dysfunction</vt:lpstr>
      <vt:lpstr>Global LV Dysfunction</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RV Rupture+ PE</vt:lpstr>
      <vt:lpstr>RV Rupture+ PE</vt:lpstr>
      <vt:lpstr>RV Rupture+ PE</vt:lpstr>
      <vt:lpstr>Slide 64</vt:lpstr>
      <vt:lpstr>Slide 65</vt:lpstr>
      <vt:lpstr>Slide 66</vt:lpstr>
      <vt:lpstr>Slide 67</vt:lpstr>
      <vt:lpstr>Slide 68</vt:lpstr>
      <vt:lpstr>Slide 69</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 Presentation</dc:title>
  <dc:creator>Unknown Creator</dc:creator>
  <cp:lastModifiedBy>intuser</cp:lastModifiedBy>
  <cp:revision>40</cp:revision>
  <dcterms:created xsi:type="dcterms:W3CDTF">2018-01-15T14:07:15Z</dcterms:created>
  <dcterms:modified xsi:type="dcterms:W3CDTF">2019-01-27T08:23:36Z</dcterms:modified>
</cp:coreProperties>
</file>